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Merriweather"/>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erriweather-bold.fntdata"/><Relationship Id="rId12" Type="http://schemas.openxmlformats.org/officeDocument/2006/relationships/font" Target="fonts/Merriweathe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erriweather-boldItalic.fntdata"/><Relationship Id="rId14" Type="http://schemas.openxmlformats.org/officeDocument/2006/relationships/font" Target="fonts/Merriweather-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398e8382d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398e8382d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Location and accessibility- Our school is located in the old west part of Amsterdam. It is a 15 minute bus ride away from central station, 10 minutes on bike or 30 minutes of walking.  There is a </a:t>
            </a:r>
            <a:r>
              <a:rPr lang="nl"/>
              <a:t>bus stop</a:t>
            </a:r>
            <a:r>
              <a:rPr lang="nl"/>
              <a:t> less than 2 minutes away, and there is plenty of space to park bikes.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nl"/>
              <a:t>Building- Our building used to be a different smaller school, and after our school first took over, there were a lot of renovations done. Where there once was a courtyard, we now have our cafeteria, and right above it is our floating gymnasium. We call it that but its actually on poles. </a:t>
            </a:r>
            <a:r>
              <a:rPr lang="nl"/>
              <a:t>The original outside walls are still there, which gives the cafeteria a very unique look.</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nl"/>
              <a:t>Courses and classes- Our curriculum takes either 5 or 6 years, depending on which level you do. Aside from level, in your 3rd year you get to choose a course that consists of fewer and more unified classes + a foreign language + one extra class of your choice. The options are Nature and Technique, Nature and Health, Economics and Society, and Culture and Society. I, for example, do Nature and Health, and my classes, aside from Dutch English Math, are Biology, Science, Geography, Economics and German.</a:t>
            </a:r>
            <a:endParaRPr/>
          </a:p>
          <a:p>
            <a:pPr indent="0" lvl="0" marL="0" rtl="0" algn="l">
              <a:spcBef>
                <a:spcPts val="0"/>
              </a:spcBef>
              <a:spcAft>
                <a:spcPts val="0"/>
              </a:spcAft>
              <a:buNone/>
            </a:pPr>
            <a:r>
              <a:t/>
            </a:r>
            <a:endParaRPr/>
          </a:p>
          <a:p>
            <a:pPr indent="0" lvl="0" marL="0" rtl="0" algn="l">
              <a:spcBef>
                <a:spcPts val="0"/>
              </a:spcBef>
              <a:spcAft>
                <a:spcPts val="0"/>
              </a:spcAft>
              <a:buNone/>
            </a:pPr>
            <a:r>
              <a:rPr lang="nl"/>
              <a:t>After school activities- We have a lot of organizations you can be a part of, such as the GSA, student council, party committee, youth court and more. There are also other activities, such as exchange programs like this, and other trips both within and outside the country.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ff18b853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ff18b853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ff18b8539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ff18b8539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11 classrooms, languages, science, math and biology, music/theatre</a:t>
            </a:r>
            <a:endParaRPr/>
          </a:p>
          <a:p>
            <a:pPr indent="0" lvl="0" marL="0" rtl="0" algn="l">
              <a:spcBef>
                <a:spcPts val="0"/>
              </a:spcBef>
              <a:spcAft>
                <a:spcPts val="0"/>
              </a:spcAft>
              <a:buNone/>
            </a:pPr>
            <a:r>
              <a:rPr lang="nl"/>
              <a:t>13/14 classrooms, languages, physics, geography, history and biology, along with a computer classroom</a:t>
            </a:r>
            <a:endParaRPr/>
          </a:p>
          <a:p>
            <a:pPr indent="0" lvl="0" marL="0" rtl="0" algn="l">
              <a:spcBef>
                <a:spcPts val="0"/>
              </a:spcBef>
              <a:spcAft>
                <a:spcPts val="0"/>
              </a:spcAft>
              <a:buNone/>
            </a:pPr>
            <a:r>
              <a:rPr lang="nl"/>
              <a:t>4 classroom, 2 art classrooms, 2 computer classrooms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nl">
                <a:solidFill>
                  <a:schemeClr val="dk1"/>
                </a:solidFill>
              </a:rPr>
              <a:t>Building- Our building used to be a different smaller school, and after our school first took over, there were a lot of renovations done. Where there once was a courtyard, we now have our cafeteria, and right above it is our floating gymnasium. We call it that but its actually on poles. The original outside walls are still there, which gives the cafeteria a very unique look.</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ff18b8539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ff18b8539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primary school till 12 years old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398e8382d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398e8382d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As you probably know, Amsterdam is built for bikes. There are </a:t>
            </a:r>
            <a:r>
              <a:rPr lang="nl"/>
              <a:t>bike paths</a:t>
            </a:r>
            <a:r>
              <a:rPr lang="nl"/>
              <a:t> everywhere. There are more bikes than people.</a:t>
            </a:r>
            <a:endParaRPr/>
          </a:p>
          <a:p>
            <a:pPr indent="0" lvl="0" marL="0" rtl="0" algn="l">
              <a:spcBef>
                <a:spcPts val="0"/>
              </a:spcBef>
              <a:spcAft>
                <a:spcPts val="0"/>
              </a:spcAft>
              <a:buNone/>
            </a:pPr>
            <a:r>
              <a:t/>
            </a:r>
            <a:endParaRPr/>
          </a:p>
          <a:p>
            <a:pPr indent="0" lvl="0" marL="0" rtl="0" algn="l">
              <a:spcBef>
                <a:spcPts val="0"/>
              </a:spcBef>
              <a:spcAft>
                <a:spcPts val="0"/>
              </a:spcAft>
              <a:buNone/>
            </a:pPr>
            <a:r>
              <a:rPr lang="nl"/>
              <a:t>On visit in Amsterdam but no bike? No problem. Our public transport system also rents out bikes, for €4.15 per 24 hours. (75.25 Turkish Lira, 31 Danish Crown) They are available all around the city. All you need is a public transport card, which you can get at any station.</a:t>
            </a:r>
            <a:endParaRPr/>
          </a:p>
          <a:p>
            <a:pPr indent="0" lvl="0" marL="0" rtl="0" algn="l">
              <a:spcBef>
                <a:spcPts val="0"/>
              </a:spcBef>
              <a:spcAft>
                <a:spcPts val="0"/>
              </a:spcAft>
              <a:buNone/>
            </a:pPr>
            <a:r>
              <a:rPr lang="nl"/>
              <a:t>We also have trams, metros and trains that partially or fully run green power, and the busses are converting to electric. </a:t>
            </a:r>
            <a:endParaRPr/>
          </a:p>
          <a:p>
            <a:pPr indent="0" lvl="0" marL="0" rtl="0" algn="l">
              <a:spcBef>
                <a:spcPts val="0"/>
              </a:spcBef>
              <a:spcAft>
                <a:spcPts val="0"/>
              </a:spcAft>
              <a:buNone/>
            </a:pPr>
            <a:r>
              <a:t/>
            </a:r>
            <a:endParaRPr/>
          </a:p>
          <a:p>
            <a:pPr indent="0" lvl="0" marL="0" rtl="0" algn="l">
              <a:spcBef>
                <a:spcPts val="0"/>
              </a:spcBef>
              <a:spcAft>
                <a:spcPts val="0"/>
              </a:spcAft>
              <a:buNone/>
            </a:pPr>
            <a:r>
              <a:rPr lang="nl"/>
              <a:t>Windmills have been used for centuries to move water, grind wheat, and now, generate energy. You are able to visit both the old-school and modern mills in and around Amsterdam.</a:t>
            </a:r>
            <a:endParaRPr/>
          </a:p>
          <a:p>
            <a:pPr indent="0" lvl="0" marL="0" rtl="0" algn="l">
              <a:spcBef>
                <a:spcPts val="0"/>
              </a:spcBef>
              <a:spcAft>
                <a:spcPts val="0"/>
              </a:spcAft>
              <a:buNone/>
            </a:pPr>
            <a:r>
              <a:t/>
            </a:r>
            <a:endParaRPr/>
          </a:p>
          <a:p>
            <a:pPr indent="0" lvl="0" marL="0" rtl="0" algn="l">
              <a:spcBef>
                <a:spcPts val="0"/>
              </a:spcBef>
              <a:spcAft>
                <a:spcPts val="0"/>
              </a:spcAft>
              <a:buNone/>
            </a:pPr>
            <a:r>
              <a:rPr lang="nl"/>
              <a:t>Amsterdam has plenty of restaurants that serve sustainable, vegan food, such as the Vegan </a:t>
            </a:r>
            <a:r>
              <a:rPr lang="nl"/>
              <a:t>Junk Food</a:t>
            </a:r>
            <a:r>
              <a:rPr lang="nl"/>
              <a:t> Bar.</a:t>
            </a:r>
            <a:endParaRPr/>
          </a:p>
          <a:p>
            <a:pPr indent="0" lvl="0" marL="0" rtl="0" algn="l">
              <a:spcBef>
                <a:spcPts val="0"/>
              </a:spcBef>
              <a:spcAft>
                <a:spcPts val="0"/>
              </a:spcAft>
              <a:buNone/>
            </a:pPr>
            <a:r>
              <a:t/>
            </a:r>
            <a:endParaRPr/>
          </a:p>
          <a:p>
            <a:pPr indent="0" lvl="0" marL="0" rtl="0" algn="l">
              <a:spcBef>
                <a:spcPts val="0"/>
              </a:spcBef>
              <a:spcAft>
                <a:spcPts val="0"/>
              </a:spcAft>
              <a:buNone/>
            </a:pPr>
            <a:r>
              <a:rPr lang="nl"/>
              <a:t>Since January 2018, our biggest airport, Schiphol, has been running 100% on wind energy generated in the Netherlands.</a:t>
            </a:r>
            <a:endParaRPr/>
          </a:p>
          <a:p>
            <a:pPr indent="0" lvl="0" marL="0" rtl="0" algn="l">
              <a:spcBef>
                <a:spcPts val="0"/>
              </a:spcBef>
              <a:spcAft>
                <a:spcPts val="0"/>
              </a:spcAft>
              <a:buNone/>
            </a:pPr>
            <a:r>
              <a:t/>
            </a:r>
            <a:endParaRPr/>
          </a:p>
          <a:p>
            <a:pPr indent="0" lvl="0" marL="0" rtl="0" algn="l">
              <a:spcBef>
                <a:spcPts val="0"/>
              </a:spcBef>
              <a:spcAft>
                <a:spcPts val="0"/>
              </a:spcAft>
              <a:buNone/>
            </a:pPr>
            <a:r>
              <a:rPr lang="nl"/>
              <a:t>multiple biological or vegan stores like: marqt, ekoplaza, odin.</a:t>
            </a:r>
            <a:endParaRPr/>
          </a:p>
          <a:p>
            <a:pPr indent="0" lvl="0" marL="0" rtl="0" algn="l">
              <a:spcBef>
                <a:spcPts val="0"/>
              </a:spcBef>
              <a:spcAft>
                <a:spcPts val="0"/>
              </a:spcAft>
              <a:buNone/>
            </a:pPr>
            <a:r>
              <a:rPr lang="nl"/>
              <a:t>But also markets for fresh vegetables and fruit.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youtu.be/YaAwSaMYDyU" TargetMode="Externa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5276700" y="177625"/>
            <a:ext cx="3622200" cy="3744600"/>
          </a:xfrm>
          <a:prstGeom prst="rect">
            <a:avLst/>
          </a:prstGeom>
          <a:ln>
            <a:noFill/>
          </a:ln>
        </p:spPr>
        <p:txBody>
          <a:bodyPr anchorCtr="0" anchor="b" bIns="91425" lIns="91425" spcFirstLastPara="1" rIns="91425" wrap="square" tIns="91425">
            <a:noAutofit/>
          </a:bodyPr>
          <a:lstStyle/>
          <a:p>
            <a:pPr indent="0" lvl="0" marL="0" rtl="0" algn="ctr">
              <a:spcBef>
                <a:spcPts val="0"/>
              </a:spcBef>
              <a:spcAft>
                <a:spcPts val="0"/>
              </a:spcAft>
              <a:buSzPts val="990"/>
              <a:buNone/>
            </a:pPr>
            <a:r>
              <a:rPr lang="nl" sz="4380">
                <a:solidFill>
                  <a:srgbClr val="000000"/>
                </a:solidFill>
                <a:highlight>
                  <a:srgbClr val="DFEDFF"/>
                </a:highlight>
                <a:latin typeface="Merriweather"/>
                <a:ea typeface="Merriweather"/>
                <a:cs typeface="Merriweather"/>
                <a:sym typeface="Merriweather"/>
              </a:rPr>
              <a:t>Our school </a:t>
            </a:r>
            <a:endParaRPr sz="4380">
              <a:solidFill>
                <a:srgbClr val="000000"/>
              </a:solidFill>
              <a:highlight>
                <a:srgbClr val="DFEDFF"/>
              </a:highlight>
              <a:latin typeface="Merriweather"/>
              <a:ea typeface="Merriweather"/>
              <a:cs typeface="Merriweather"/>
              <a:sym typeface="Merriweather"/>
            </a:endParaRPr>
          </a:p>
          <a:p>
            <a:pPr indent="0" lvl="0" marL="0" rtl="0" algn="ctr">
              <a:spcBef>
                <a:spcPts val="0"/>
              </a:spcBef>
              <a:spcAft>
                <a:spcPts val="0"/>
              </a:spcAft>
              <a:buSzPts val="990"/>
              <a:buNone/>
            </a:pPr>
            <a:r>
              <a:rPr lang="nl" sz="4380">
                <a:solidFill>
                  <a:srgbClr val="000000"/>
                </a:solidFill>
                <a:highlight>
                  <a:srgbClr val="DFEDFF"/>
                </a:highlight>
                <a:latin typeface="Merriweather"/>
                <a:ea typeface="Merriweather"/>
                <a:cs typeface="Merriweather"/>
                <a:sym typeface="Merriweather"/>
              </a:rPr>
              <a:t>and </a:t>
            </a:r>
            <a:r>
              <a:rPr lang="nl" sz="4380">
                <a:solidFill>
                  <a:srgbClr val="000000"/>
                </a:solidFill>
                <a:highlight>
                  <a:srgbClr val="DFEDFF"/>
                </a:highlight>
                <a:latin typeface="Merriweather"/>
                <a:ea typeface="Merriweather"/>
                <a:cs typeface="Merriweather"/>
                <a:sym typeface="Merriweather"/>
              </a:rPr>
              <a:t>sustainable</a:t>
            </a:r>
            <a:r>
              <a:rPr lang="nl" sz="4380">
                <a:solidFill>
                  <a:srgbClr val="000000"/>
                </a:solidFill>
                <a:highlight>
                  <a:srgbClr val="DFEDFF"/>
                </a:highlight>
                <a:latin typeface="Merriweather"/>
                <a:ea typeface="Merriweather"/>
                <a:cs typeface="Merriweather"/>
                <a:sym typeface="Merriweather"/>
              </a:rPr>
              <a:t> tourism in Amsterdam</a:t>
            </a:r>
            <a:endParaRPr sz="4380">
              <a:solidFill>
                <a:srgbClr val="000000"/>
              </a:solidFill>
              <a:highlight>
                <a:srgbClr val="DFEDFF"/>
              </a:highlight>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100" fill="hold"/>
                                        <p:tgtEl>
                                          <p:spTgt spid="54"/>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solidFill>
                  <a:schemeClr val="lt1"/>
                </a:solidFill>
                <a:latin typeface="Merriweather"/>
                <a:ea typeface="Merriweather"/>
                <a:cs typeface="Merriweather"/>
                <a:sym typeface="Merriweather"/>
              </a:rPr>
              <a:t>Cartesius Lyceum Amsterdam</a:t>
            </a:r>
            <a:endParaRPr>
              <a:solidFill>
                <a:schemeClr val="lt1"/>
              </a:solidFill>
              <a:latin typeface="Merriweather"/>
              <a:ea typeface="Merriweather"/>
              <a:cs typeface="Merriweather"/>
              <a:sym typeface="Merriweathe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FFFFFF"/>
              </a:buClr>
              <a:buSzPts val="1800"/>
              <a:buFont typeface="Merriweather"/>
              <a:buChar char="●"/>
            </a:pPr>
            <a:r>
              <a:rPr lang="nl">
                <a:solidFill>
                  <a:srgbClr val="FFFFFF"/>
                </a:solidFill>
                <a:latin typeface="Merriweather"/>
                <a:ea typeface="Merriweather"/>
                <a:cs typeface="Merriweather"/>
                <a:sym typeface="Merriweather"/>
              </a:rPr>
              <a:t>Location and </a:t>
            </a:r>
            <a:r>
              <a:rPr lang="nl">
                <a:solidFill>
                  <a:srgbClr val="FFFFFF"/>
                </a:solidFill>
                <a:latin typeface="Merriweather"/>
                <a:ea typeface="Merriweather"/>
                <a:cs typeface="Merriweather"/>
                <a:sym typeface="Merriweather"/>
              </a:rPr>
              <a:t>accessibility</a:t>
            </a:r>
            <a:endParaRPr>
              <a:solidFill>
                <a:srgbClr val="FFFFFF"/>
              </a:solidFill>
              <a:latin typeface="Merriweather"/>
              <a:ea typeface="Merriweather"/>
              <a:cs typeface="Merriweather"/>
              <a:sym typeface="Merriweather"/>
            </a:endParaRPr>
          </a:p>
          <a:p>
            <a:pPr indent="-342900" lvl="0" marL="457200" rtl="0" algn="l">
              <a:spcBef>
                <a:spcPts val="0"/>
              </a:spcBef>
              <a:spcAft>
                <a:spcPts val="0"/>
              </a:spcAft>
              <a:buClr>
                <a:srgbClr val="FFFFFF"/>
              </a:buClr>
              <a:buSzPts val="1800"/>
              <a:buFont typeface="Merriweather"/>
              <a:buChar char="●"/>
            </a:pPr>
            <a:r>
              <a:rPr lang="nl">
                <a:solidFill>
                  <a:srgbClr val="FFFFFF"/>
                </a:solidFill>
                <a:latin typeface="Merriweather"/>
                <a:ea typeface="Merriweather"/>
                <a:cs typeface="Merriweather"/>
                <a:sym typeface="Merriweather"/>
              </a:rPr>
              <a:t>Building</a:t>
            </a:r>
            <a:endParaRPr>
              <a:solidFill>
                <a:srgbClr val="FFFFFF"/>
              </a:solidFill>
              <a:latin typeface="Merriweather"/>
              <a:ea typeface="Merriweather"/>
              <a:cs typeface="Merriweather"/>
              <a:sym typeface="Merriweather"/>
            </a:endParaRPr>
          </a:p>
          <a:p>
            <a:pPr indent="-342900" lvl="0" marL="457200" rtl="0" algn="l">
              <a:spcBef>
                <a:spcPts val="0"/>
              </a:spcBef>
              <a:spcAft>
                <a:spcPts val="0"/>
              </a:spcAft>
              <a:buClr>
                <a:srgbClr val="FFFFFF"/>
              </a:buClr>
              <a:buSzPts val="1800"/>
              <a:buFont typeface="Merriweather"/>
              <a:buChar char="●"/>
            </a:pPr>
            <a:r>
              <a:rPr lang="nl">
                <a:solidFill>
                  <a:srgbClr val="FFFFFF"/>
                </a:solidFill>
                <a:latin typeface="Merriweather"/>
                <a:ea typeface="Merriweather"/>
                <a:cs typeface="Merriweather"/>
                <a:sym typeface="Merriweather"/>
              </a:rPr>
              <a:t>Courses and</a:t>
            </a:r>
            <a:r>
              <a:rPr lang="nl">
                <a:solidFill>
                  <a:srgbClr val="FFFFFF"/>
                </a:solidFill>
                <a:latin typeface="Merriweather"/>
                <a:ea typeface="Merriweather"/>
                <a:cs typeface="Merriweather"/>
                <a:sym typeface="Merriweather"/>
              </a:rPr>
              <a:t> classes</a:t>
            </a:r>
            <a:endParaRPr>
              <a:solidFill>
                <a:srgbClr val="FFFFFF"/>
              </a:solidFill>
              <a:latin typeface="Merriweather"/>
              <a:ea typeface="Merriweather"/>
              <a:cs typeface="Merriweather"/>
              <a:sym typeface="Merriweather"/>
            </a:endParaRPr>
          </a:p>
          <a:p>
            <a:pPr indent="-342900" lvl="0" marL="457200" rtl="0" algn="l">
              <a:spcBef>
                <a:spcPts val="0"/>
              </a:spcBef>
              <a:spcAft>
                <a:spcPts val="0"/>
              </a:spcAft>
              <a:buClr>
                <a:srgbClr val="FFFFFF"/>
              </a:buClr>
              <a:buSzPts val="1800"/>
              <a:buFont typeface="Merriweather"/>
              <a:buChar char="●"/>
            </a:pPr>
            <a:r>
              <a:rPr lang="nl">
                <a:solidFill>
                  <a:srgbClr val="FFFFFF"/>
                </a:solidFill>
                <a:latin typeface="Merriweather"/>
                <a:ea typeface="Merriweather"/>
                <a:cs typeface="Merriweather"/>
                <a:sym typeface="Merriweather"/>
              </a:rPr>
              <a:t>A</a:t>
            </a:r>
            <a:r>
              <a:rPr lang="nl">
                <a:solidFill>
                  <a:srgbClr val="FFFFFF"/>
                </a:solidFill>
                <a:latin typeface="Merriweather"/>
                <a:ea typeface="Merriweather"/>
                <a:cs typeface="Merriweather"/>
                <a:sym typeface="Merriweather"/>
              </a:rPr>
              <a:t>fter school activities</a:t>
            </a:r>
            <a:endParaRPr>
              <a:solidFill>
                <a:srgbClr val="FFFFFF"/>
              </a:solidFill>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393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solidFill>
                  <a:schemeClr val="lt1"/>
                </a:solidFill>
                <a:highlight>
                  <a:schemeClr val="dk1"/>
                </a:highlight>
                <a:latin typeface="Merriweather"/>
                <a:ea typeface="Merriweather"/>
                <a:cs typeface="Merriweather"/>
                <a:sym typeface="Merriweather"/>
              </a:rPr>
              <a:t>Cartesius lyceum Amsterdam</a:t>
            </a:r>
            <a:endParaRPr>
              <a:solidFill>
                <a:schemeClr val="lt1"/>
              </a:solidFill>
              <a:highlight>
                <a:schemeClr val="dk1"/>
              </a:highlight>
              <a:latin typeface="Merriweather"/>
              <a:ea typeface="Merriweather"/>
              <a:cs typeface="Merriweather"/>
              <a:sym typeface="Merriweather"/>
            </a:endParaRPr>
          </a:p>
          <a:p>
            <a:pPr indent="0" lvl="0" marL="0" rtl="0" algn="l">
              <a:spcBef>
                <a:spcPts val="0"/>
              </a:spcBef>
              <a:spcAft>
                <a:spcPts val="0"/>
              </a:spcAft>
              <a:buNone/>
            </a:pPr>
            <a:r>
              <a:rPr lang="nl" sz="1800">
                <a:solidFill>
                  <a:schemeClr val="lt1"/>
                </a:solidFill>
                <a:highlight>
                  <a:schemeClr val="dk1"/>
                </a:highlight>
                <a:latin typeface="Merriweather"/>
                <a:ea typeface="Merriweather"/>
                <a:cs typeface="Merriweather"/>
                <a:sym typeface="Merriweather"/>
              </a:rPr>
              <a:t>location and accessibility</a:t>
            </a:r>
            <a:endParaRPr sz="1800">
              <a:solidFill>
                <a:schemeClr val="lt1"/>
              </a:solidFill>
              <a:highlight>
                <a:schemeClr val="dk1"/>
              </a:highlight>
              <a:latin typeface="Merriweather"/>
              <a:ea typeface="Merriweather"/>
              <a:cs typeface="Merriweather"/>
              <a:sym typeface="Merriweather"/>
            </a:endParaRPr>
          </a:p>
        </p:txBody>
      </p:sp>
      <p:sp>
        <p:nvSpPr>
          <p:cNvPr id="66" name="Google Shape;66;p15"/>
          <p:cNvSpPr txBox="1"/>
          <p:nvPr>
            <p:ph idx="1" type="body"/>
          </p:nvPr>
        </p:nvSpPr>
        <p:spPr>
          <a:xfrm>
            <a:off x="311700" y="1152475"/>
            <a:ext cx="8520600" cy="3416400"/>
          </a:xfrm>
          <a:prstGeom prst="rect">
            <a:avLst/>
          </a:prstGeom>
        </p:spPr>
        <p:txBody>
          <a:bodyPr anchorCtr="0" anchor="b" bIns="91425" lIns="91425" spcFirstLastPara="1" rIns="91425" wrap="square" tIns="91425">
            <a:normAutofit/>
          </a:bodyPr>
          <a:lstStyle/>
          <a:p>
            <a:pPr indent="-330200" lvl="0" marL="457200" rtl="0" algn="l">
              <a:spcBef>
                <a:spcPts val="0"/>
              </a:spcBef>
              <a:spcAft>
                <a:spcPts val="0"/>
              </a:spcAft>
              <a:buClr>
                <a:schemeClr val="lt1"/>
              </a:buClr>
              <a:buSzPts val="1600"/>
              <a:buChar char="●"/>
            </a:pPr>
            <a:r>
              <a:rPr lang="nl" sz="1600">
                <a:solidFill>
                  <a:schemeClr val="lt1"/>
                </a:solidFill>
                <a:highlight>
                  <a:schemeClr val="dk1"/>
                </a:highlight>
              </a:rPr>
              <a:t>Close to the city centre and CS</a:t>
            </a:r>
            <a:endParaRPr sz="1600">
              <a:solidFill>
                <a:schemeClr val="lt1"/>
              </a:solidFill>
              <a:highlight>
                <a:schemeClr val="dk1"/>
              </a:highlight>
            </a:endParaRPr>
          </a:p>
          <a:p>
            <a:pPr indent="-330200" lvl="0" marL="457200" rtl="0" algn="l">
              <a:spcBef>
                <a:spcPts val="0"/>
              </a:spcBef>
              <a:spcAft>
                <a:spcPts val="0"/>
              </a:spcAft>
              <a:buClr>
                <a:schemeClr val="lt1"/>
              </a:buClr>
              <a:buSzPts val="1600"/>
              <a:buChar char="●"/>
            </a:pPr>
            <a:r>
              <a:rPr lang="nl" sz="1600">
                <a:solidFill>
                  <a:schemeClr val="lt1"/>
                </a:solidFill>
                <a:highlight>
                  <a:schemeClr val="dk1"/>
                </a:highlight>
              </a:rPr>
              <a:t>Westerpark (P.E.)</a:t>
            </a:r>
            <a:endParaRPr sz="1600">
              <a:solidFill>
                <a:schemeClr val="lt1"/>
              </a:solidFill>
              <a:highlight>
                <a:schemeClr val="dk1"/>
              </a:highlight>
            </a:endParaRPr>
          </a:p>
          <a:p>
            <a:pPr indent="-330200" lvl="0" marL="457200" rtl="0" algn="l">
              <a:spcBef>
                <a:spcPts val="0"/>
              </a:spcBef>
              <a:spcAft>
                <a:spcPts val="0"/>
              </a:spcAft>
              <a:buClr>
                <a:schemeClr val="lt1"/>
              </a:buClr>
              <a:buSzPts val="1600"/>
              <a:buChar char="●"/>
            </a:pPr>
            <a:r>
              <a:rPr lang="nl" sz="1600">
                <a:solidFill>
                  <a:schemeClr val="lt1"/>
                </a:solidFill>
                <a:highlight>
                  <a:schemeClr val="dk1"/>
                </a:highlight>
              </a:rPr>
              <a:t>tram/bus stop </a:t>
            </a:r>
            <a:endParaRPr sz="1600">
              <a:solidFill>
                <a:schemeClr val="lt1"/>
              </a:solidFill>
              <a:highlight>
                <a:schemeClr val="dk1"/>
              </a:highlight>
            </a:endParaRPr>
          </a:p>
          <a:p>
            <a:pPr indent="-330200" lvl="0" marL="457200" rtl="0" algn="l">
              <a:spcBef>
                <a:spcPts val="0"/>
              </a:spcBef>
              <a:spcAft>
                <a:spcPts val="0"/>
              </a:spcAft>
              <a:buClr>
                <a:schemeClr val="lt1"/>
              </a:buClr>
              <a:buSzPts val="1600"/>
              <a:buChar char="●"/>
            </a:pPr>
            <a:r>
              <a:rPr lang="nl" sz="1600">
                <a:solidFill>
                  <a:schemeClr val="lt1"/>
                </a:solidFill>
                <a:highlight>
                  <a:schemeClr val="dk1"/>
                </a:highlight>
              </a:rPr>
              <a:t>bicycle paths going everywhere</a:t>
            </a:r>
            <a:endParaRPr sz="1600">
              <a:solidFill>
                <a:schemeClr val="lt1"/>
              </a:solidFill>
              <a:highlight>
                <a:schemeClr val="dk1"/>
              </a:highlight>
            </a:endParaRPr>
          </a:p>
          <a:p>
            <a:pPr indent="-330200" lvl="0" marL="457200" rtl="0" algn="l">
              <a:spcBef>
                <a:spcPts val="0"/>
              </a:spcBef>
              <a:spcAft>
                <a:spcPts val="0"/>
              </a:spcAft>
              <a:buClr>
                <a:schemeClr val="lt1"/>
              </a:buClr>
              <a:buSzPts val="1600"/>
              <a:buChar char="●"/>
            </a:pPr>
            <a:r>
              <a:rPr lang="nl" sz="1600">
                <a:solidFill>
                  <a:schemeClr val="lt1"/>
                </a:solidFill>
                <a:highlight>
                  <a:schemeClr val="dk1"/>
                </a:highlight>
              </a:rPr>
              <a:t>lots of green space around</a:t>
            </a:r>
            <a:endParaRPr sz="1600">
              <a:solidFill>
                <a:schemeClr val="lt1"/>
              </a:solidFill>
              <a:highlight>
                <a:schemeClr val="dk1"/>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6">
                                            <p:txEl>
                                              <p:pRg end="0" st="0"/>
                                            </p:txEl>
                                          </p:spTgt>
                                        </p:tgtEl>
                                        <p:attrNameLst>
                                          <p:attrName>style.visibility</p:attrName>
                                        </p:attrNameLst>
                                      </p:cBhvr>
                                      <p:to>
                                        <p:strVal val="visible"/>
                                      </p:to>
                                    </p:set>
                                    <p:anim calcmode="lin" valueType="num">
                                      <p:cBhvr additive="base">
                                        <p:cTn dur="1100"/>
                                        <p:tgtEl>
                                          <p:spTgt spid="66">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6">
                                            <p:txEl>
                                              <p:pRg end="1" st="1"/>
                                            </p:txEl>
                                          </p:spTgt>
                                        </p:tgtEl>
                                        <p:attrNameLst>
                                          <p:attrName>style.visibility</p:attrName>
                                        </p:attrNameLst>
                                      </p:cBhvr>
                                      <p:to>
                                        <p:strVal val="visible"/>
                                      </p:to>
                                    </p:set>
                                    <p:anim calcmode="lin" valueType="num">
                                      <p:cBhvr additive="base">
                                        <p:cTn dur="1100"/>
                                        <p:tgtEl>
                                          <p:spTgt spid="66">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6">
                                            <p:txEl>
                                              <p:pRg end="2" st="2"/>
                                            </p:txEl>
                                          </p:spTgt>
                                        </p:tgtEl>
                                        <p:attrNameLst>
                                          <p:attrName>style.visibility</p:attrName>
                                        </p:attrNameLst>
                                      </p:cBhvr>
                                      <p:to>
                                        <p:strVal val="visible"/>
                                      </p:to>
                                    </p:set>
                                    <p:anim calcmode="lin" valueType="num">
                                      <p:cBhvr additive="base">
                                        <p:cTn dur="1100"/>
                                        <p:tgtEl>
                                          <p:spTgt spid="66">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6">
                                            <p:txEl>
                                              <p:pRg end="3" st="3"/>
                                            </p:txEl>
                                          </p:spTgt>
                                        </p:tgtEl>
                                        <p:attrNameLst>
                                          <p:attrName>style.visibility</p:attrName>
                                        </p:attrNameLst>
                                      </p:cBhvr>
                                      <p:to>
                                        <p:strVal val="visible"/>
                                      </p:to>
                                    </p:set>
                                    <p:anim calcmode="lin" valueType="num">
                                      <p:cBhvr additive="base">
                                        <p:cTn dur="1100"/>
                                        <p:tgtEl>
                                          <p:spTgt spid="66">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6">
                                            <p:txEl>
                                              <p:pRg end="4" st="4"/>
                                            </p:txEl>
                                          </p:spTgt>
                                        </p:tgtEl>
                                        <p:attrNameLst>
                                          <p:attrName>style.visibility</p:attrName>
                                        </p:attrNameLst>
                                      </p:cBhvr>
                                      <p:to>
                                        <p:strVal val="visible"/>
                                      </p:to>
                                    </p:set>
                                    <p:anim calcmode="lin" valueType="num">
                                      <p:cBhvr additive="base">
                                        <p:cTn dur="1100"/>
                                        <p:tgtEl>
                                          <p:spTgt spid="66">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solidFill>
                  <a:schemeClr val="lt1"/>
                </a:solidFill>
                <a:latin typeface="Merriweather"/>
                <a:ea typeface="Merriweather"/>
                <a:cs typeface="Merriweather"/>
                <a:sym typeface="Merriweather"/>
              </a:rPr>
              <a:t>Cartesius Lyceum Amsterdam</a:t>
            </a:r>
            <a:endParaRPr>
              <a:solidFill>
                <a:schemeClr val="lt1"/>
              </a:solidFill>
              <a:latin typeface="Merriweather"/>
              <a:ea typeface="Merriweather"/>
              <a:cs typeface="Merriweather"/>
              <a:sym typeface="Merriweather"/>
            </a:endParaRPr>
          </a:p>
          <a:p>
            <a:pPr indent="0" lvl="0" marL="0" rtl="0" algn="l">
              <a:spcBef>
                <a:spcPts val="0"/>
              </a:spcBef>
              <a:spcAft>
                <a:spcPts val="0"/>
              </a:spcAft>
              <a:buNone/>
            </a:pPr>
            <a:r>
              <a:rPr lang="nl" sz="1750">
                <a:solidFill>
                  <a:schemeClr val="lt1"/>
                </a:solidFill>
                <a:latin typeface="Merriweather"/>
                <a:ea typeface="Merriweather"/>
                <a:cs typeface="Merriweather"/>
                <a:sym typeface="Merriweather"/>
              </a:rPr>
              <a:t>Building</a:t>
            </a:r>
            <a:endParaRPr sz="1750">
              <a:solidFill>
                <a:schemeClr val="lt1"/>
              </a:solidFill>
              <a:latin typeface="Merriweather"/>
              <a:ea typeface="Merriweather"/>
              <a:cs typeface="Merriweather"/>
              <a:sym typeface="Merriweather"/>
            </a:endParaRPr>
          </a:p>
        </p:txBody>
      </p:sp>
      <p:sp>
        <p:nvSpPr>
          <p:cNvPr id="72" name="Google Shape;72;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Char char="●"/>
            </a:pPr>
            <a:r>
              <a:rPr lang="nl">
                <a:solidFill>
                  <a:schemeClr val="lt1"/>
                </a:solidFill>
              </a:rPr>
              <a:t>first floor </a:t>
            </a:r>
            <a:endParaRPr>
              <a:solidFill>
                <a:schemeClr val="lt1"/>
              </a:solidFill>
            </a:endParaRPr>
          </a:p>
          <a:p>
            <a:pPr indent="-342900" lvl="0" marL="457200" rtl="0" algn="l">
              <a:spcBef>
                <a:spcPts val="0"/>
              </a:spcBef>
              <a:spcAft>
                <a:spcPts val="0"/>
              </a:spcAft>
              <a:buClr>
                <a:schemeClr val="lt1"/>
              </a:buClr>
              <a:buSzPts val="1800"/>
              <a:buChar char="●"/>
            </a:pPr>
            <a:r>
              <a:rPr lang="nl">
                <a:solidFill>
                  <a:schemeClr val="lt1"/>
                </a:solidFill>
              </a:rPr>
              <a:t>second floor</a:t>
            </a:r>
            <a:endParaRPr>
              <a:solidFill>
                <a:schemeClr val="lt1"/>
              </a:solidFill>
            </a:endParaRPr>
          </a:p>
          <a:p>
            <a:pPr indent="-342900" lvl="0" marL="457200" rtl="0" algn="l">
              <a:spcBef>
                <a:spcPts val="0"/>
              </a:spcBef>
              <a:spcAft>
                <a:spcPts val="0"/>
              </a:spcAft>
              <a:buClr>
                <a:schemeClr val="lt1"/>
              </a:buClr>
              <a:buSzPts val="1800"/>
              <a:buChar char="●"/>
            </a:pPr>
            <a:r>
              <a:rPr lang="nl">
                <a:solidFill>
                  <a:schemeClr val="lt1"/>
                </a:solidFill>
              </a:rPr>
              <a:t>attic</a:t>
            </a:r>
            <a:endParaRPr>
              <a:solidFill>
                <a:schemeClr val="lt1"/>
              </a:solidFill>
            </a:endParaRPr>
          </a:p>
          <a:p>
            <a:pPr indent="-342900" lvl="0" marL="457200" rtl="0" algn="l">
              <a:spcBef>
                <a:spcPts val="0"/>
              </a:spcBef>
              <a:spcAft>
                <a:spcPts val="0"/>
              </a:spcAft>
              <a:buClr>
                <a:schemeClr val="lt1"/>
              </a:buClr>
              <a:buSzPts val="1800"/>
              <a:buChar char="●"/>
            </a:pPr>
            <a:r>
              <a:rPr lang="nl">
                <a:solidFill>
                  <a:schemeClr val="lt1"/>
                </a:solidFill>
              </a:rPr>
              <a:t>bicycle parking spaces</a:t>
            </a:r>
            <a:endParaRPr>
              <a:solidFill>
                <a:schemeClr val="lt1"/>
              </a:solidFill>
            </a:endParaRPr>
          </a:p>
          <a:p>
            <a:pPr indent="-342900" lvl="0" marL="457200" rtl="0" algn="l">
              <a:spcBef>
                <a:spcPts val="0"/>
              </a:spcBef>
              <a:spcAft>
                <a:spcPts val="0"/>
              </a:spcAft>
              <a:buClr>
                <a:schemeClr val="lt1"/>
              </a:buClr>
              <a:buSzPts val="1800"/>
              <a:buChar char="●"/>
            </a:pPr>
            <a:r>
              <a:rPr lang="nl">
                <a:solidFill>
                  <a:schemeClr val="lt1"/>
                </a:solidFill>
              </a:rPr>
              <a:t>small building (circa 700 students)</a:t>
            </a:r>
            <a:endParaRPr>
              <a:solidFill>
                <a:schemeClr val="lt1"/>
              </a:solidFill>
            </a:endParaRPr>
          </a:p>
        </p:txBody>
      </p:sp>
      <p:pic>
        <p:nvPicPr>
          <p:cNvPr id="73" name="Google Shape;73;p16"/>
          <p:cNvPicPr preferRelativeResize="0"/>
          <p:nvPr/>
        </p:nvPicPr>
        <p:blipFill>
          <a:blip r:embed="rId3">
            <a:alphaModFix/>
          </a:blip>
          <a:stretch>
            <a:fillRect/>
          </a:stretch>
        </p:blipFill>
        <p:spPr>
          <a:xfrm>
            <a:off x="6037050" y="309350"/>
            <a:ext cx="2683425" cy="2012569"/>
          </a:xfrm>
          <a:prstGeom prst="rect">
            <a:avLst/>
          </a:prstGeom>
          <a:noFill/>
          <a:ln>
            <a:noFill/>
          </a:ln>
        </p:spPr>
      </p:pic>
      <p:pic>
        <p:nvPicPr>
          <p:cNvPr id="74" name="Google Shape;74;p16"/>
          <p:cNvPicPr preferRelativeResize="0"/>
          <p:nvPr/>
        </p:nvPicPr>
        <p:blipFill>
          <a:blip r:embed="rId4">
            <a:alphaModFix/>
          </a:blip>
          <a:stretch>
            <a:fillRect/>
          </a:stretch>
        </p:blipFill>
        <p:spPr>
          <a:xfrm>
            <a:off x="4840650" y="2571750"/>
            <a:ext cx="2683425" cy="2012575"/>
          </a:xfrm>
          <a:prstGeom prst="rect">
            <a:avLst/>
          </a:prstGeom>
          <a:noFill/>
          <a:ln>
            <a:noFill/>
          </a:ln>
        </p:spPr>
      </p:pic>
      <p:sp>
        <p:nvSpPr>
          <p:cNvPr id="75" name="Google Shape;75;p16"/>
          <p:cNvSpPr/>
          <p:nvPr/>
        </p:nvSpPr>
        <p:spPr>
          <a:xfrm>
            <a:off x="7265050" y="4452775"/>
            <a:ext cx="172800" cy="197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solidFill>
                  <a:schemeClr val="lt1"/>
                </a:solidFill>
                <a:latin typeface="Merriweather"/>
                <a:ea typeface="Merriweather"/>
                <a:cs typeface="Merriweather"/>
                <a:sym typeface="Merriweather"/>
              </a:rPr>
              <a:t>Cartesius lyceum Amsterdam</a:t>
            </a:r>
            <a:endParaRPr>
              <a:solidFill>
                <a:schemeClr val="lt1"/>
              </a:solidFill>
              <a:latin typeface="Merriweather"/>
              <a:ea typeface="Merriweather"/>
              <a:cs typeface="Merriweather"/>
              <a:sym typeface="Merriweather"/>
            </a:endParaRPr>
          </a:p>
          <a:p>
            <a:pPr indent="0" lvl="0" marL="0" rtl="0" algn="l">
              <a:spcBef>
                <a:spcPts val="0"/>
              </a:spcBef>
              <a:spcAft>
                <a:spcPts val="0"/>
              </a:spcAft>
              <a:buNone/>
            </a:pPr>
            <a:r>
              <a:rPr lang="nl" sz="1750">
                <a:solidFill>
                  <a:schemeClr val="lt1"/>
                </a:solidFill>
                <a:latin typeface="Merriweather"/>
                <a:ea typeface="Merriweather"/>
                <a:cs typeface="Merriweather"/>
                <a:sym typeface="Merriweather"/>
              </a:rPr>
              <a:t>courses and classes</a:t>
            </a:r>
            <a:endParaRPr sz="1750">
              <a:solidFill>
                <a:schemeClr val="lt1"/>
              </a:solidFill>
              <a:latin typeface="Merriweather"/>
              <a:ea typeface="Merriweather"/>
              <a:cs typeface="Merriweather"/>
              <a:sym typeface="Merriweather"/>
            </a:endParaRPr>
          </a:p>
        </p:txBody>
      </p:sp>
      <p:sp>
        <p:nvSpPr>
          <p:cNvPr id="81" name="Google Shape;81;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nl"/>
              <a:t>primary</a:t>
            </a:r>
            <a:r>
              <a:rPr lang="nl"/>
              <a:t> education (8 years)</a:t>
            </a:r>
            <a:endParaRPr/>
          </a:p>
          <a:p>
            <a:pPr indent="-342900" lvl="0" marL="457200" rtl="0" algn="l">
              <a:spcBef>
                <a:spcPts val="0"/>
              </a:spcBef>
              <a:spcAft>
                <a:spcPts val="0"/>
              </a:spcAft>
              <a:buSzPts val="1800"/>
              <a:buChar char="●"/>
            </a:pPr>
            <a:r>
              <a:rPr b="1" lang="nl"/>
              <a:t>secondary</a:t>
            </a:r>
            <a:r>
              <a:rPr b="1" lang="nl"/>
              <a:t> education (4-6 years)</a:t>
            </a:r>
            <a:endParaRPr b="1"/>
          </a:p>
          <a:p>
            <a:pPr indent="-342900" lvl="0" marL="457200" rtl="0" algn="l">
              <a:spcBef>
                <a:spcPts val="0"/>
              </a:spcBef>
              <a:spcAft>
                <a:spcPts val="0"/>
              </a:spcAft>
              <a:buSzPts val="1800"/>
              <a:buChar char="●"/>
            </a:pPr>
            <a:r>
              <a:rPr lang="nl"/>
              <a:t>vmbo/</a:t>
            </a:r>
            <a:r>
              <a:rPr b="1" lang="nl"/>
              <a:t>havo</a:t>
            </a:r>
            <a:r>
              <a:rPr lang="nl"/>
              <a:t>/</a:t>
            </a:r>
            <a:r>
              <a:rPr b="1" lang="nl"/>
              <a:t>vwo</a:t>
            </a:r>
            <a:r>
              <a:rPr lang="nl"/>
              <a:t>/</a:t>
            </a:r>
            <a:r>
              <a:rPr b="1" lang="nl"/>
              <a:t>gymnasium</a:t>
            </a:r>
            <a:endParaRPr b="1"/>
          </a:p>
          <a:p>
            <a:pPr indent="-342900" lvl="0" marL="457200" rtl="0" algn="l">
              <a:spcBef>
                <a:spcPts val="0"/>
              </a:spcBef>
              <a:spcAft>
                <a:spcPts val="0"/>
              </a:spcAft>
              <a:buSzPts val="1800"/>
              <a:buChar char="●"/>
            </a:pPr>
            <a:r>
              <a:rPr lang="nl">
                <a:solidFill>
                  <a:srgbClr val="FF0000"/>
                </a:solidFill>
              </a:rPr>
              <a:t>h</a:t>
            </a:r>
            <a:r>
              <a:rPr lang="nl">
                <a:solidFill>
                  <a:srgbClr val="FF9900"/>
                </a:solidFill>
              </a:rPr>
              <a:t>e</a:t>
            </a:r>
            <a:r>
              <a:rPr lang="nl">
                <a:solidFill>
                  <a:srgbClr val="FFFF00"/>
                </a:solidFill>
              </a:rPr>
              <a:t>t</a:t>
            </a:r>
            <a:r>
              <a:rPr lang="nl"/>
              <a:t> </a:t>
            </a:r>
            <a:r>
              <a:rPr lang="nl">
                <a:solidFill>
                  <a:srgbClr val="00FF00"/>
                </a:solidFill>
              </a:rPr>
              <a:t>c</a:t>
            </a:r>
            <a:r>
              <a:rPr lang="nl">
                <a:solidFill>
                  <a:srgbClr val="00FFFF"/>
                </a:solidFill>
              </a:rPr>
              <a:t>a</a:t>
            </a:r>
            <a:r>
              <a:rPr lang="nl">
                <a:solidFill>
                  <a:srgbClr val="4A86E8"/>
                </a:solidFill>
              </a:rPr>
              <a:t>r</a:t>
            </a:r>
            <a:r>
              <a:rPr lang="nl">
                <a:solidFill>
                  <a:srgbClr val="0000FF"/>
                </a:solidFill>
              </a:rPr>
              <a:t>t</a:t>
            </a:r>
            <a:r>
              <a:rPr lang="nl">
                <a:solidFill>
                  <a:srgbClr val="9900FF"/>
                </a:solidFill>
              </a:rPr>
              <a:t>e</a:t>
            </a:r>
            <a:r>
              <a:rPr lang="nl">
                <a:solidFill>
                  <a:srgbClr val="FF00FF"/>
                </a:solidFill>
              </a:rPr>
              <a:t>s</a:t>
            </a:r>
            <a:r>
              <a:rPr lang="nl">
                <a:solidFill>
                  <a:srgbClr val="FF0000"/>
                </a:solidFill>
              </a:rPr>
              <a:t>i</a:t>
            </a:r>
            <a:r>
              <a:rPr lang="nl">
                <a:solidFill>
                  <a:srgbClr val="FF9900"/>
                </a:solidFill>
              </a:rPr>
              <a:t>u</a:t>
            </a:r>
            <a:r>
              <a:rPr lang="nl">
                <a:solidFill>
                  <a:srgbClr val="FFFF00"/>
                </a:solidFill>
              </a:rPr>
              <a:t>s</a:t>
            </a:r>
            <a:endParaRPr/>
          </a:p>
          <a:p>
            <a:pPr indent="-342900" lvl="0" marL="457200" rtl="0" algn="l">
              <a:spcBef>
                <a:spcPts val="0"/>
              </a:spcBef>
              <a:spcAft>
                <a:spcPts val="0"/>
              </a:spcAft>
              <a:buSzPts val="1800"/>
              <a:buChar char="●"/>
            </a:pPr>
            <a:r>
              <a:rPr lang="nl"/>
              <a:t>Courses </a:t>
            </a:r>
            <a:endParaRPr/>
          </a:p>
          <a:p>
            <a:pPr indent="-342900" lvl="0" marL="457200" rtl="0" algn="l">
              <a:spcBef>
                <a:spcPts val="0"/>
              </a:spcBef>
              <a:spcAft>
                <a:spcPts val="0"/>
              </a:spcAft>
              <a:buSzPts val="1800"/>
              <a:buChar char="●"/>
            </a:pPr>
            <a:r>
              <a:rPr lang="nl"/>
              <a:t>languages</a:t>
            </a:r>
            <a:endParaRPr/>
          </a:p>
          <a:p>
            <a:pPr indent="-342900" lvl="0" marL="457200" rtl="0" algn="l">
              <a:spcBef>
                <a:spcPts val="0"/>
              </a:spcBef>
              <a:spcAft>
                <a:spcPts val="0"/>
              </a:spcAft>
              <a:buSzPts val="1800"/>
              <a:buChar char="●"/>
            </a:pPr>
            <a:r>
              <a:rPr lang="nl"/>
              <a:t>P.E., music, theatre and art/culture</a:t>
            </a:r>
            <a:endParaRPr/>
          </a:p>
          <a:p>
            <a:pPr indent="-342900" lvl="0" marL="457200" rtl="0" algn="l">
              <a:spcBef>
                <a:spcPts val="0"/>
              </a:spcBef>
              <a:spcAft>
                <a:spcPts val="0"/>
              </a:spcAft>
              <a:buSzPts val="1800"/>
              <a:buChar char="●"/>
            </a:pPr>
            <a:r>
              <a:rPr lang="nl"/>
              <a:t>after school activities: GSA, debate club, youth court.</a:t>
            </a:r>
            <a:endParaRPr/>
          </a:p>
        </p:txBody>
      </p:sp>
      <p:pic>
        <p:nvPicPr>
          <p:cNvPr id="82" name="Google Shape;82;p17"/>
          <p:cNvPicPr preferRelativeResize="0"/>
          <p:nvPr/>
        </p:nvPicPr>
        <p:blipFill>
          <a:blip r:embed="rId3">
            <a:alphaModFix/>
          </a:blip>
          <a:stretch>
            <a:fillRect/>
          </a:stretch>
        </p:blipFill>
        <p:spPr>
          <a:xfrm>
            <a:off x="5810375" y="519025"/>
            <a:ext cx="2910925" cy="21832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solidFill>
                  <a:srgbClr val="FFFFFF"/>
                </a:solidFill>
                <a:latin typeface="Merriweather"/>
                <a:ea typeface="Merriweather"/>
                <a:cs typeface="Merriweather"/>
                <a:sym typeface="Merriweather"/>
              </a:rPr>
              <a:t>Amsterdam </a:t>
            </a:r>
            <a:r>
              <a:rPr lang="nl">
                <a:solidFill>
                  <a:srgbClr val="FFFFFF"/>
                </a:solidFill>
                <a:latin typeface="Merriweather"/>
                <a:ea typeface="Merriweather"/>
                <a:cs typeface="Merriweather"/>
                <a:sym typeface="Merriweather"/>
              </a:rPr>
              <a:t>sustainable</a:t>
            </a:r>
            <a:r>
              <a:rPr lang="nl">
                <a:solidFill>
                  <a:srgbClr val="FFFFFF"/>
                </a:solidFill>
                <a:latin typeface="Merriweather"/>
                <a:ea typeface="Merriweather"/>
                <a:cs typeface="Merriweather"/>
                <a:sym typeface="Merriweather"/>
              </a:rPr>
              <a:t> tourism</a:t>
            </a:r>
            <a:endParaRPr>
              <a:solidFill>
                <a:srgbClr val="FFFFFF"/>
              </a:solidFill>
              <a:latin typeface="Merriweather"/>
              <a:ea typeface="Merriweather"/>
              <a:cs typeface="Merriweather"/>
              <a:sym typeface="Merriweather"/>
            </a:endParaRPr>
          </a:p>
        </p:txBody>
      </p:sp>
      <p:sp>
        <p:nvSpPr>
          <p:cNvPr id="88" name="Google Shape;88;p18"/>
          <p:cNvSpPr txBox="1"/>
          <p:nvPr>
            <p:ph idx="1" type="body"/>
          </p:nvPr>
        </p:nvSpPr>
        <p:spPr>
          <a:xfrm>
            <a:off x="311700" y="101772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rgbClr val="FFFFFF"/>
              </a:buClr>
              <a:buSzPts val="1800"/>
              <a:buFont typeface="Merriweather"/>
              <a:buChar char="●"/>
            </a:pPr>
            <a:r>
              <a:rPr lang="nl">
                <a:solidFill>
                  <a:srgbClr val="FFFFFF"/>
                </a:solidFill>
                <a:latin typeface="Merriweather"/>
                <a:ea typeface="Merriweather"/>
                <a:cs typeface="Merriweather"/>
                <a:sym typeface="Merriweather"/>
              </a:rPr>
              <a:t>Built for bikes</a:t>
            </a:r>
            <a:endParaRPr>
              <a:solidFill>
                <a:srgbClr val="FFFFFF"/>
              </a:solidFill>
              <a:latin typeface="Merriweather"/>
              <a:ea typeface="Merriweather"/>
              <a:cs typeface="Merriweather"/>
              <a:sym typeface="Merriweather"/>
            </a:endParaRPr>
          </a:p>
          <a:p>
            <a:pPr indent="-342900" lvl="0" marL="457200" rtl="0" algn="l">
              <a:spcBef>
                <a:spcPts val="0"/>
              </a:spcBef>
              <a:spcAft>
                <a:spcPts val="0"/>
              </a:spcAft>
              <a:buClr>
                <a:srgbClr val="FFFFFF"/>
              </a:buClr>
              <a:buSzPts val="1800"/>
              <a:buFont typeface="Merriweather"/>
              <a:buChar char="●"/>
            </a:pPr>
            <a:r>
              <a:rPr lang="nl">
                <a:solidFill>
                  <a:srgbClr val="FFFFFF"/>
                </a:solidFill>
                <a:latin typeface="Merriweather"/>
                <a:ea typeface="Merriweather"/>
                <a:cs typeface="Merriweather"/>
                <a:sym typeface="Merriweather"/>
              </a:rPr>
              <a:t>Public Transport</a:t>
            </a:r>
            <a:endParaRPr>
              <a:solidFill>
                <a:srgbClr val="FFFFFF"/>
              </a:solidFill>
              <a:latin typeface="Merriweather"/>
              <a:ea typeface="Merriweather"/>
              <a:cs typeface="Merriweather"/>
              <a:sym typeface="Merriweather"/>
            </a:endParaRPr>
          </a:p>
          <a:p>
            <a:pPr indent="-342900" lvl="0" marL="457200" rtl="0" algn="l">
              <a:spcBef>
                <a:spcPts val="0"/>
              </a:spcBef>
              <a:spcAft>
                <a:spcPts val="0"/>
              </a:spcAft>
              <a:buClr>
                <a:srgbClr val="FFFFFF"/>
              </a:buClr>
              <a:buSzPts val="1800"/>
              <a:buFont typeface="Merriweather"/>
              <a:buChar char="●"/>
            </a:pPr>
            <a:r>
              <a:rPr lang="nl">
                <a:solidFill>
                  <a:srgbClr val="FFFFFF"/>
                </a:solidFill>
                <a:latin typeface="Merriweather"/>
                <a:ea typeface="Merriweather"/>
                <a:cs typeface="Merriweather"/>
                <a:sym typeface="Merriweather"/>
              </a:rPr>
              <a:t>windmills</a:t>
            </a:r>
            <a:endParaRPr>
              <a:solidFill>
                <a:srgbClr val="FFFFFF"/>
              </a:solidFill>
              <a:latin typeface="Merriweather"/>
              <a:ea typeface="Merriweather"/>
              <a:cs typeface="Merriweather"/>
              <a:sym typeface="Merriweather"/>
            </a:endParaRPr>
          </a:p>
          <a:p>
            <a:pPr indent="-342900" lvl="0" marL="457200" rtl="0" algn="l">
              <a:spcBef>
                <a:spcPts val="0"/>
              </a:spcBef>
              <a:spcAft>
                <a:spcPts val="0"/>
              </a:spcAft>
              <a:buClr>
                <a:srgbClr val="FFFFFF"/>
              </a:buClr>
              <a:buSzPts val="1800"/>
              <a:buFont typeface="Merriweather"/>
              <a:buChar char="●"/>
            </a:pPr>
            <a:r>
              <a:rPr lang="nl">
                <a:solidFill>
                  <a:srgbClr val="FFFFFF"/>
                </a:solidFill>
                <a:latin typeface="Merriweather"/>
                <a:ea typeface="Merriweather"/>
                <a:cs typeface="Merriweather"/>
                <a:sym typeface="Merriweather"/>
              </a:rPr>
              <a:t>vegan restaurants</a:t>
            </a:r>
            <a:endParaRPr>
              <a:solidFill>
                <a:srgbClr val="FFFFFF"/>
              </a:solidFill>
              <a:latin typeface="Merriweather"/>
              <a:ea typeface="Merriweather"/>
              <a:cs typeface="Merriweather"/>
              <a:sym typeface="Merriweather"/>
            </a:endParaRPr>
          </a:p>
          <a:p>
            <a:pPr indent="-342900" lvl="0" marL="457200" rtl="0" algn="l">
              <a:spcBef>
                <a:spcPts val="0"/>
              </a:spcBef>
              <a:spcAft>
                <a:spcPts val="0"/>
              </a:spcAft>
              <a:buClr>
                <a:srgbClr val="FFFFFF"/>
              </a:buClr>
              <a:buSzPts val="1800"/>
              <a:buFont typeface="Merriweather"/>
              <a:buChar char="●"/>
            </a:pPr>
            <a:r>
              <a:rPr lang="nl">
                <a:solidFill>
                  <a:srgbClr val="FFFFFF"/>
                </a:solidFill>
                <a:latin typeface="Merriweather"/>
                <a:ea typeface="Merriweather"/>
                <a:cs typeface="Merriweather"/>
                <a:sym typeface="Merriweather"/>
              </a:rPr>
              <a:t>“green” airport </a:t>
            </a:r>
            <a:endParaRPr>
              <a:solidFill>
                <a:srgbClr val="FFFFFF"/>
              </a:solidFill>
              <a:latin typeface="Merriweather"/>
              <a:ea typeface="Merriweather"/>
              <a:cs typeface="Merriweather"/>
              <a:sym typeface="Merriweather"/>
            </a:endParaRPr>
          </a:p>
          <a:p>
            <a:pPr indent="0" lvl="0" marL="0" rtl="0" algn="l">
              <a:spcBef>
                <a:spcPts val="1200"/>
              </a:spcBef>
              <a:spcAft>
                <a:spcPts val="0"/>
              </a:spcAft>
              <a:buNone/>
            </a:pPr>
            <a:r>
              <a:t/>
            </a:r>
            <a:endParaRPr>
              <a:solidFill>
                <a:srgbClr val="FFFFFF"/>
              </a:solidFill>
              <a:latin typeface="Merriweather"/>
              <a:ea typeface="Merriweather"/>
              <a:cs typeface="Merriweather"/>
              <a:sym typeface="Merriweather"/>
            </a:endParaRPr>
          </a:p>
          <a:p>
            <a:pPr indent="0" lvl="0" marL="0" rtl="0" algn="l">
              <a:spcBef>
                <a:spcPts val="1200"/>
              </a:spcBef>
              <a:spcAft>
                <a:spcPts val="0"/>
              </a:spcAft>
              <a:buNone/>
            </a:pPr>
            <a:r>
              <a:rPr lang="nl" u="sng">
                <a:solidFill>
                  <a:schemeClr val="hlink"/>
                </a:solidFill>
                <a:latin typeface="Merriweather"/>
                <a:ea typeface="Merriweather"/>
                <a:cs typeface="Merriweather"/>
                <a:sym typeface="Merriweather"/>
                <a:hlinkClick r:id="rId3"/>
              </a:rPr>
              <a:t>https://youtu.be/YaAwSaMYDyU</a:t>
            </a:r>
            <a:r>
              <a:rPr lang="nl">
                <a:solidFill>
                  <a:srgbClr val="FFFFFF"/>
                </a:solidFill>
                <a:latin typeface="Merriweather"/>
                <a:ea typeface="Merriweather"/>
                <a:cs typeface="Merriweather"/>
                <a:sym typeface="Merriweather"/>
              </a:rPr>
              <a:t> </a:t>
            </a:r>
            <a:endParaRPr>
              <a:solidFill>
                <a:srgbClr val="FFFFFF"/>
              </a:solidFill>
              <a:latin typeface="Merriweather"/>
              <a:ea typeface="Merriweather"/>
              <a:cs typeface="Merriweather"/>
              <a:sym typeface="Merriweather"/>
            </a:endParaRPr>
          </a:p>
          <a:p>
            <a:pPr indent="0" lvl="0" marL="0" rtl="0" algn="l">
              <a:spcBef>
                <a:spcPts val="1200"/>
              </a:spcBef>
              <a:spcAft>
                <a:spcPts val="0"/>
              </a:spcAft>
              <a:buNone/>
            </a:pPr>
            <a:r>
              <a:t/>
            </a:r>
            <a:endParaRPr>
              <a:solidFill>
                <a:srgbClr val="FFFFFF"/>
              </a:solidFill>
              <a:latin typeface="Merriweather"/>
              <a:ea typeface="Merriweather"/>
              <a:cs typeface="Merriweather"/>
              <a:sym typeface="Merriweather"/>
            </a:endParaRPr>
          </a:p>
          <a:p>
            <a:pPr indent="0" lvl="0" marL="0" rtl="0" algn="l">
              <a:spcBef>
                <a:spcPts val="1200"/>
              </a:spcBef>
              <a:spcAft>
                <a:spcPts val="1200"/>
              </a:spcAft>
              <a:buNone/>
            </a:pPr>
            <a:r>
              <a:t/>
            </a:r>
            <a:endParaRPr sz="1100">
              <a:solidFill>
                <a:srgbClr val="FFFFFF"/>
              </a:solidFill>
              <a:latin typeface="Merriweather"/>
              <a:ea typeface="Merriweather"/>
              <a:cs typeface="Merriweather"/>
              <a:sym typeface="Merriweather"/>
            </a:endParaRPr>
          </a:p>
        </p:txBody>
      </p:sp>
      <p:pic>
        <p:nvPicPr>
          <p:cNvPr id="89" name="Google Shape;89;p18"/>
          <p:cNvPicPr preferRelativeResize="0"/>
          <p:nvPr/>
        </p:nvPicPr>
        <p:blipFill>
          <a:blip r:embed="rId4">
            <a:alphaModFix/>
          </a:blip>
          <a:stretch>
            <a:fillRect/>
          </a:stretch>
        </p:blipFill>
        <p:spPr>
          <a:xfrm>
            <a:off x="6464688" y="659200"/>
            <a:ext cx="1724025" cy="304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