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6" r:id="rId3"/>
    <p:sldId id="258" r:id="rId4"/>
    <p:sldId id="259" r:id="rId5"/>
    <p:sldId id="257" r:id="rId6"/>
    <p:sldId id="261" r:id="rId7"/>
    <p:sldId id="262" r:id="rId8"/>
    <p:sldId id="265" r:id="rId9"/>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904D2-326C-49AF-8C68-1BE3C3CAA6C2}" v="30" dt="2022-09-28T13:18:03.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62" autoAdjust="0"/>
    <p:restoredTop sz="94660"/>
  </p:normalViewPr>
  <p:slideViewPr>
    <p:cSldViewPr snapToGrid="0">
      <p:cViewPr varScale="1">
        <p:scale>
          <a:sx n="69" d="100"/>
          <a:sy n="69" d="100"/>
        </p:scale>
        <p:origin x="6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9:18:00.199"/>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9:18:00.587"/>
    </inkml:context>
    <inkml:brush xml:id="br0">
      <inkml:brushProperty name="width" value="0.05" units="cm"/>
      <inkml:brushProperty name="height" value="0.05" units="cm"/>
      <inkml:brushProperty name="color" value="#E71224"/>
    </inkml:brush>
  </inkml:definitions>
  <inkml:trace contextRef="#ctx0" brushRef="#br0">1 0 24575</inkml:trace>
  <inkml:trace contextRef="#ctx0" brushRef="#br0" timeOffset="1">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9:20:30.484"/>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9:20:30.840"/>
    </inkml:context>
    <inkml:brush xml:id="br0">
      <inkml:brushProperty name="width" value="0.05" units="cm"/>
      <inkml:brushProperty name="height" value="0.05" units="cm"/>
      <inkml:brushProperty name="color" value="#E71224"/>
    </inkml:brush>
  </inkml:definitions>
  <inkml:trace contextRef="#ctx0" brushRef="#br0">1 0 24575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C31FF9-2AF4-CF5F-20F0-8F956733127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A5030D07-7C75-9043-034B-91DE2F4D48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C29B952-079F-28CA-4557-069D97DEB3BD}"/>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5" name="Pladsholder til sidefod 4">
            <a:extLst>
              <a:ext uri="{FF2B5EF4-FFF2-40B4-BE49-F238E27FC236}">
                <a16:creationId xmlns:a16="http://schemas.microsoft.com/office/drawing/2014/main" id="{12021B8F-17FA-F53A-47E0-5A4CE1448DB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74C3DB8-2AC4-650C-0EEA-1DD1F2B1252F}"/>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65691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F8B71-BC1F-0F92-95C0-58F1048F0E3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B80A404-6711-8438-45CA-A29DA5171D3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5E8BB5-E43A-6578-0385-F66033617D66}"/>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5" name="Pladsholder til sidefod 4">
            <a:extLst>
              <a:ext uri="{FF2B5EF4-FFF2-40B4-BE49-F238E27FC236}">
                <a16:creationId xmlns:a16="http://schemas.microsoft.com/office/drawing/2014/main" id="{77CB00EF-2FBD-12C1-4F5E-B163A5A5C8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D8ADA79-371E-DC0B-6C4B-0875527E914A}"/>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317691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EE832DD-A6A5-5DDC-3350-CA2ACCA9870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9909069B-E8EA-518C-54B5-3DA3FBDABE5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FD63D45-DE2A-D5D5-053B-DFB0F422941A}"/>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5" name="Pladsholder til sidefod 4">
            <a:extLst>
              <a:ext uri="{FF2B5EF4-FFF2-40B4-BE49-F238E27FC236}">
                <a16:creationId xmlns:a16="http://schemas.microsoft.com/office/drawing/2014/main" id="{BC75BE30-E023-37CE-9C23-3B3B8F96B3A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EA5E92E-9F46-7A30-95FC-E92A34A96677}"/>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82224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ABD769-40CA-E3D6-0382-4157AF803B7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32CC771-15C6-0F7E-DAC2-C579803E5E8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52BAE36-BFA3-8F53-F95D-3B991055B097}"/>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5" name="Pladsholder til sidefod 4">
            <a:extLst>
              <a:ext uri="{FF2B5EF4-FFF2-40B4-BE49-F238E27FC236}">
                <a16:creationId xmlns:a16="http://schemas.microsoft.com/office/drawing/2014/main" id="{79C71CAA-56B3-686D-4BAF-524CDE9A87A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0E21791-A8A1-5FFF-BDBE-EC2B2D8E93DD}"/>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288092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5D7BDD-CDF6-EA0B-B758-3792BF7498D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AC83A89-9F59-DF1F-B44C-162ADF0951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68B90B5-D9C1-5299-0CF9-B4F0344EBC5E}"/>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5" name="Pladsholder til sidefod 4">
            <a:extLst>
              <a:ext uri="{FF2B5EF4-FFF2-40B4-BE49-F238E27FC236}">
                <a16:creationId xmlns:a16="http://schemas.microsoft.com/office/drawing/2014/main" id="{1450398B-CCFF-AC9E-553F-5CB74B1280F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1618B64-2D30-316C-E13E-67689509B84D}"/>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290195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3EC56-4600-D672-94DC-A5D8C72E982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94C7ABA-B8CF-C8E3-2FAB-F14B66EFEE1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A6BDFE6-C668-04D8-3890-A21943FDE5BB}"/>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7BC3D70-3CF7-5E69-18C9-9B5AECACD2B3}"/>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6" name="Pladsholder til sidefod 5">
            <a:extLst>
              <a:ext uri="{FF2B5EF4-FFF2-40B4-BE49-F238E27FC236}">
                <a16:creationId xmlns:a16="http://schemas.microsoft.com/office/drawing/2014/main" id="{84C366E5-617F-C4FA-37CE-912055B259E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EE17F02-D284-3CC9-104F-9A7A92983709}"/>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1908817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AE3B3-2370-4C27-F4E3-EF671F1463EE}"/>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C686B0D-7C7E-0507-9BE9-0597088FA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BDBC490-7A69-4A4E-4B8B-AC3DDC2C0A2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1DA9AC4-74D6-9524-98F9-632B25A34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0A8149E-99C6-9819-2340-31899819E57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F4A701C-4206-E3C3-9988-2DA4F711BB90}"/>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8" name="Pladsholder til sidefod 7">
            <a:extLst>
              <a:ext uri="{FF2B5EF4-FFF2-40B4-BE49-F238E27FC236}">
                <a16:creationId xmlns:a16="http://schemas.microsoft.com/office/drawing/2014/main" id="{0613E268-03A3-9D10-FF66-9184C2906EB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C3928CC-B019-FC14-79BA-A1241F0AEA3E}"/>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153600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745FDF-4C00-1099-5412-DF78793E01F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FE764A41-9145-277D-0CC0-A35263BE04B1}"/>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4" name="Pladsholder til sidefod 3">
            <a:extLst>
              <a:ext uri="{FF2B5EF4-FFF2-40B4-BE49-F238E27FC236}">
                <a16:creationId xmlns:a16="http://schemas.microsoft.com/office/drawing/2014/main" id="{63F558B2-F072-E467-B445-089C13253B4F}"/>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325DF16-1CAC-2942-E31C-1FEE5D9E3734}"/>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338638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4E9C11A-5D6E-4EFE-BA32-F664870976E5}"/>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3" name="Pladsholder til sidefod 2">
            <a:extLst>
              <a:ext uri="{FF2B5EF4-FFF2-40B4-BE49-F238E27FC236}">
                <a16:creationId xmlns:a16="http://schemas.microsoft.com/office/drawing/2014/main" id="{74039EB7-DAA6-E988-AD15-B46AC990D39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1AA843E-B7B6-0E12-B9AF-2A689E2958FF}"/>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2166183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36627D-7D45-DCE9-95B4-E55BFC16B55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669F107B-5853-DDDF-CC8C-D09BF6A24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292994C-69BA-494C-1038-791EBE437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EC146B6-EEF2-D974-94EE-C6842FF03C2E}"/>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6" name="Pladsholder til sidefod 5">
            <a:extLst>
              <a:ext uri="{FF2B5EF4-FFF2-40B4-BE49-F238E27FC236}">
                <a16:creationId xmlns:a16="http://schemas.microsoft.com/office/drawing/2014/main" id="{57994F1B-E66B-17A3-72D7-58B230A81B9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8A41CFF-CC84-8DF0-2FA5-B6723C7871A7}"/>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229837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59F4E-4787-3C13-605A-25628D831C2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515A490-2CA9-007E-43EC-2AD072606E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C422295-8F4D-4E6D-4598-48BBA4996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F11809E-9984-05D6-BEB9-D957CD4609DE}"/>
              </a:ext>
            </a:extLst>
          </p:cNvPr>
          <p:cNvSpPr>
            <a:spLocks noGrp="1"/>
          </p:cNvSpPr>
          <p:nvPr>
            <p:ph type="dt" sz="half" idx="10"/>
          </p:nvPr>
        </p:nvSpPr>
        <p:spPr/>
        <p:txBody>
          <a:bodyPr/>
          <a:lstStyle/>
          <a:p>
            <a:fld id="{A7DB4BD4-58D3-4DBD-BF52-805A6AFF8DAB}" type="datetimeFigureOut">
              <a:rPr lang="da-DK" smtClean="0"/>
              <a:t>22-04-2023</a:t>
            </a:fld>
            <a:endParaRPr lang="da-DK"/>
          </a:p>
        </p:txBody>
      </p:sp>
      <p:sp>
        <p:nvSpPr>
          <p:cNvPr id="6" name="Pladsholder til sidefod 5">
            <a:extLst>
              <a:ext uri="{FF2B5EF4-FFF2-40B4-BE49-F238E27FC236}">
                <a16:creationId xmlns:a16="http://schemas.microsoft.com/office/drawing/2014/main" id="{DF7AC187-5016-2A17-A3A7-1779C1FE6B4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8412616-FBF5-3B71-9448-E4CAC0859E8A}"/>
              </a:ext>
            </a:extLst>
          </p:cNvPr>
          <p:cNvSpPr>
            <a:spLocks noGrp="1"/>
          </p:cNvSpPr>
          <p:nvPr>
            <p:ph type="sldNum" sz="quarter" idx="12"/>
          </p:nvPr>
        </p:nvSpPr>
        <p:spPr/>
        <p:txBody>
          <a:bodyPr/>
          <a:lstStyle/>
          <a:p>
            <a:fld id="{EF40874B-3DEB-46DD-A40F-91702E64DABB}" type="slidenum">
              <a:rPr lang="da-DK" smtClean="0"/>
              <a:t>‹nr.›</a:t>
            </a:fld>
            <a:endParaRPr lang="da-DK"/>
          </a:p>
        </p:txBody>
      </p:sp>
    </p:spTree>
    <p:extLst>
      <p:ext uri="{BB962C8B-B14F-4D97-AF65-F5344CB8AC3E}">
        <p14:creationId xmlns:p14="http://schemas.microsoft.com/office/powerpoint/2010/main" val="30250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36E6CFB-4BD6-BFA3-7AFD-9CCD23A7C2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DC63FC7-6265-4CB7-21A6-306B9FFEB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86D648D-A594-46BC-C90E-7810E66258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B4BD4-58D3-4DBD-BF52-805A6AFF8DAB}" type="datetimeFigureOut">
              <a:rPr lang="da-DK" smtClean="0"/>
              <a:t>22-04-2023</a:t>
            </a:fld>
            <a:endParaRPr lang="da-DK"/>
          </a:p>
        </p:txBody>
      </p:sp>
      <p:sp>
        <p:nvSpPr>
          <p:cNvPr id="5" name="Pladsholder til sidefod 4">
            <a:extLst>
              <a:ext uri="{FF2B5EF4-FFF2-40B4-BE49-F238E27FC236}">
                <a16:creationId xmlns:a16="http://schemas.microsoft.com/office/drawing/2014/main" id="{D6D207B3-45F7-F9D8-2E8A-FC82E27AF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BCF38D3-F074-B296-ABD0-9EB583CF79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0874B-3DEB-46DD-A40F-91702E64DABB}" type="slidenum">
              <a:rPr lang="da-DK" smtClean="0"/>
              <a:t>‹nr.›</a:t>
            </a:fld>
            <a:endParaRPr lang="da-DK"/>
          </a:p>
        </p:txBody>
      </p:sp>
    </p:spTree>
    <p:extLst>
      <p:ext uri="{BB962C8B-B14F-4D97-AF65-F5344CB8AC3E}">
        <p14:creationId xmlns:p14="http://schemas.microsoft.com/office/powerpoint/2010/main" val="3244269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customXml" Target="../ink/ink1.xml"/><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customXml" Target="../ink/ink2.xml"/><Relationship Id="rId15" Type="http://schemas.openxmlformats.org/officeDocument/2006/relationships/customXml" Target="../ink/ink4.xml"/><Relationship Id="rId4" Type="http://schemas.openxmlformats.org/officeDocument/2006/relationships/image" Target="../media/image20.png"/><Relationship Id="rId14" Type="http://schemas.openxmlformats.org/officeDocument/2006/relationships/customXml" Target="../ink/ink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57C0B7BA-6C7F-C895-4E03-151DB498EC7D}"/>
              </a:ext>
            </a:extLst>
          </p:cNvPr>
          <p:cNvPicPr>
            <a:picLocks noChangeAspect="1"/>
          </p:cNvPicPr>
          <p:nvPr/>
        </p:nvPicPr>
        <p:blipFill>
          <a:blip r:embed="rId3"/>
          <a:stretch>
            <a:fillRect/>
          </a:stretch>
        </p:blipFill>
        <p:spPr>
          <a:xfrm rot="1119319">
            <a:off x="6324766" y="2070857"/>
            <a:ext cx="2805604" cy="3127648"/>
          </a:xfrm>
          <a:prstGeom prst="rect">
            <a:avLst/>
          </a:prstGeom>
        </p:spPr>
      </p:pic>
      <p:pic>
        <p:nvPicPr>
          <p:cNvPr id="5" name="Billede 4">
            <a:extLst>
              <a:ext uri="{FF2B5EF4-FFF2-40B4-BE49-F238E27FC236}">
                <a16:creationId xmlns:a16="http://schemas.microsoft.com/office/drawing/2014/main" id="{6AAE810D-F215-4674-82F2-B4412906C2EA}"/>
              </a:ext>
            </a:extLst>
          </p:cNvPr>
          <p:cNvPicPr>
            <a:picLocks noChangeAspect="1"/>
          </p:cNvPicPr>
          <p:nvPr/>
        </p:nvPicPr>
        <p:blipFill>
          <a:blip r:embed="rId4"/>
          <a:stretch>
            <a:fillRect/>
          </a:stretch>
        </p:blipFill>
        <p:spPr>
          <a:xfrm rot="559175">
            <a:off x="8232794" y="4341157"/>
            <a:ext cx="3701943" cy="2405299"/>
          </a:xfrm>
          <a:prstGeom prst="rect">
            <a:avLst/>
          </a:prstGeom>
        </p:spPr>
      </p:pic>
      <p:pic>
        <p:nvPicPr>
          <p:cNvPr id="8" name="Billede 7">
            <a:extLst>
              <a:ext uri="{FF2B5EF4-FFF2-40B4-BE49-F238E27FC236}">
                <a16:creationId xmlns:a16="http://schemas.microsoft.com/office/drawing/2014/main" id="{77D030A3-1317-819D-8F32-0BECD3EA6F93}"/>
              </a:ext>
            </a:extLst>
          </p:cNvPr>
          <p:cNvPicPr>
            <a:picLocks noChangeAspect="1"/>
          </p:cNvPicPr>
          <p:nvPr/>
        </p:nvPicPr>
        <p:blipFill>
          <a:blip r:embed="rId5"/>
          <a:stretch>
            <a:fillRect/>
          </a:stretch>
        </p:blipFill>
        <p:spPr>
          <a:xfrm rot="630850">
            <a:off x="4103660" y="4204778"/>
            <a:ext cx="3512141" cy="2796183"/>
          </a:xfrm>
          <a:prstGeom prst="rect">
            <a:avLst/>
          </a:prstGeom>
        </p:spPr>
      </p:pic>
      <p:pic>
        <p:nvPicPr>
          <p:cNvPr id="11" name="Billede 10">
            <a:extLst>
              <a:ext uri="{FF2B5EF4-FFF2-40B4-BE49-F238E27FC236}">
                <a16:creationId xmlns:a16="http://schemas.microsoft.com/office/drawing/2014/main" id="{880A1E73-D742-6286-7DDD-53C67F68E0D5}"/>
              </a:ext>
            </a:extLst>
          </p:cNvPr>
          <p:cNvPicPr>
            <a:picLocks noChangeAspect="1"/>
          </p:cNvPicPr>
          <p:nvPr/>
        </p:nvPicPr>
        <p:blipFill>
          <a:blip r:embed="rId6"/>
          <a:stretch>
            <a:fillRect/>
          </a:stretch>
        </p:blipFill>
        <p:spPr>
          <a:xfrm rot="21290604">
            <a:off x="128177" y="344205"/>
            <a:ext cx="3035175" cy="2326968"/>
          </a:xfrm>
          <a:prstGeom prst="rect">
            <a:avLst/>
          </a:prstGeom>
        </p:spPr>
      </p:pic>
      <p:sp>
        <p:nvSpPr>
          <p:cNvPr id="4" name="Tekstfelt 3">
            <a:extLst>
              <a:ext uri="{FF2B5EF4-FFF2-40B4-BE49-F238E27FC236}">
                <a16:creationId xmlns:a16="http://schemas.microsoft.com/office/drawing/2014/main" id="{9B4A446E-3429-A329-C5FD-8BCD2D949A5B}"/>
              </a:ext>
            </a:extLst>
          </p:cNvPr>
          <p:cNvSpPr txBox="1"/>
          <p:nvPr/>
        </p:nvSpPr>
        <p:spPr>
          <a:xfrm>
            <a:off x="2592165" y="177525"/>
            <a:ext cx="6743700" cy="2031325"/>
          </a:xfrm>
          <a:prstGeom prst="rect">
            <a:avLst/>
          </a:prstGeom>
          <a:noFill/>
        </p:spPr>
        <p:txBody>
          <a:bodyPr wrap="square" rtlCol="0">
            <a:spAutoFit/>
          </a:bodyPr>
          <a:lstStyle/>
          <a:p>
            <a:pPr algn="ctr"/>
            <a:r>
              <a:rPr lang="da-DK" sz="7200" dirty="0" err="1">
                <a:solidFill>
                  <a:schemeClr val="accent2">
                    <a:lumMod val="50000"/>
                  </a:schemeClr>
                </a:solidFill>
                <a:latin typeface="Aharoni" panose="02010803020104030203" pitchFamily="2" charset="-79"/>
                <a:cs typeface="Aharoni" panose="02010803020104030203" pitchFamily="2" charset="-79"/>
              </a:rPr>
              <a:t>Recipes</a:t>
            </a:r>
            <a:r>
              <a:rPr lang="da-DK" sz="7200" dirty="0">
                <a:solidFill>
                  <a:schemeClr val="accent2">
                    <a:lumMod val="50000"/>
                  </a:schemeClr>
                </a:solidFill>
                <a:latin typeface="Aharoni" panose="02010803020104030203" pitchFamily="2" charset="-79"/>
                <a:cs typeface="Aharoni" panose="02010803020104030203" pitchFamily="2" charset="-79"/>
              </a:rPr>
              <a:t> </a:t>
            </a:r>
          </a:p>
          <a:p>
            <a:pPr algn="ctr"/>
            <a:r>
              <a:rPr lang="da-DK" sz="5400" dirty="0">
                <a:solidFill>
                  <a:schemeClr val="accent2">
                    <a:lumMod val="50000"/>
                  </a:schemeClr>
                </a:solidFill>
                <a:latin typeface="Aharoni" panose="02010803020104030203" pitchFamily="2" charset="-79"/>
                <a:cs typeface="Aharoni" panose="02010803020104030203" pitchFamily="2" charset="-79"/>
              </a:rPr>
              <a:t>Plant </a:t>
            </a:r>
            <a:r>
              <a:rPr lang="da-DK" sz="5400" dirty="0" err="1">
                <a:solidFill>
                  <a:schemeClr val="accent2">
                    <a:lumMod val="50000"/>
                  </a:schemeClr>
                </a:solidFill>
                <a:latin typeface="Aharoni" panose="02010803020104030203" pitchFamily="2" charset="-79"/>
                <a:cs typeface="Aharoni" panose="02010803020104030203" pitchFamily="2" charset="-79"/>
              </a:rPr>
              <a:t>Based</a:t>
            </a:r>
            <a:r>
              <a:rPr lang="da-DK" sz="5400" dirty="0">
                <a:solidFill>
                  <a:schemeClr val="accent2">
                    <a:lumMod val="50000"/>
                  </a:schemeClr>
                </a:solidFill>
                <a:latin typeface="Aharoni" panose="02010803020104030203" pitchFamily="2" charset="-79"/>
                <a:cs typeface="Aharoni" panose="02010803020104030203" pitchFamily="2" charset="-79"/>
              </a:rPr>
              <a:t> Food</a:t>
            </a:r>
          </a:p>
        </p:txBody>
      </p:sp>
      <p:pic>
        <p:nvPicPr>
          <p:cNvPr id="9" name="Billede 8">
            <a:extLst>
              <a:ext uri="{FF2B5EF4-FFF2-40B4-BE49-F238E27FC236}">
                <a16:creationId xmlns:a16="http://schemas.microsoft.com/office/drawing/2014/main" id="{1FD6967D-BB8F-AD47-B26E-2019958150FE}"/>
              </a:ext>
            </a:extLst>
          </p:cNvPr>
          <p:cNvPicPr>
            <a:picLocks noChangeAspect="1"/>
          </p:cNvPicPr>
          <p:nvPr/>
        </p:nvPicPr>
        <p:blipFill>
          <a:blip r:embed="rId7"/>
          <a:stretch>
            <a:fillRect/>
          </a:stretch>
        </p:blipFill>
        <p:spPr>
          <a:xfrm>
            <a:off x="3466928" y="1966579"/>
            <a:ext cx="2780551" cy="2750813"/>
          </a:xfrm>
          <a:prstGeom prst="rect">
            <a:avLst/>
          </a:prstGeom>
        </p:spPr>
      </p:pic>
      <p:pic>
        <p:nvPicPr>
          <p:cNvPr id="10" name="Billede 9">
            <a:extLst>
              <a:ext uri="{FF2B5EF4-FFF2-40B4-BE49-F238E27FC236}">
                <a16:creationId xmlns:a16="http://schemas.microsoft.com/office/drawing/2014/main" id="{308D40D1-6386-7722-EACF-6A9CAE143C40}"/>
              </a:ext>
            </a:extLst>
          </p:cNvPr>
          <p:cNvPicPr>
            <a:picLocks noChangeAspect="1"/>
          </p:cNvPicPr>
          <p:nvPr/>
        </p:nvPicPr>
        <p:blipFill>
          <a:blip r:embed="rId8"/>
          <a:stretch>
            <a:fillRect/>
          </a:stretch>
        </p:blipFill>
        <p:spPr>
          <a:xfrm rot="401806">
            <a:off x="238977" y="2617705"/>
            <a:ext cx="3663507" cy="4122232"/>
          </a:xfrm>
          <a:prstGeom prst="rect">
            <a:avLst/>
          </a:prstGeom>
        </p:spPr>
      </p:pic>
      <p:pic>
        <p:nvPicPr>
          <p:cNvPr id="12" name="Billede 11">
            <a:extLst>
              <a:ext uri="{FF2B5EF4-FFF2-40B4-BE49-F238E27FC236}">
                <a16:creationId xmlns:a16="http://schemas.microsoft.com/office/drawing/2014/main" id="{3F449B18-FE64-409C-576E-092961BA1DA0}"/>
              </a:ext>
            </a:extLst>
          </p:cNvPr>
          <p:cNvPicPr>
            <a:picLocks noChangeAspect="1"/>
          </p:cNvPicPr>
          <p:nvPr/>
        </p:nvPicPr>
        <p:blipFill>
          <a:blip r:embed="rId9"/>
          <a:stretch>
            <a:fillRect/>
          </a:stretch>
        </p:blipFill>
        <p:spPr>
          <a:xfrm rot="1048170">
            <a:off x="9035785" y="453692"/>
            <a:ext cx="2748539" cy="3536800"/>
          </a:xfrm>
          <a:prstGeom prst="rect">
            <a:avLst/>
          </a:prstGeom>
        </p:spPr>
      </p:pic>
    </p:spTree>
    <p:extLst>
      <p:ext uri="{BB962C8B-B14F-4D97-AF65-F5344CB8AC3E}">
        <p14:creationId xmlns:p14="http://schemas.microsoft.com/office/powerpoint/2010/main" val="3430008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B32BC-FE12-08DA-55B3-173AB4B7A4D1}"/>
              </a:ext>
            </a:extLst>
          </p:cNvPr>
          <p:cNvSpPr>
            <a:spLocks noGrp="1"/>
          </p:cNvSpPr>
          <p:nvPr>
            <p:ph type="ctrTitle"/>
          </p:nvPr>
        </p:nvSpPr>
        <p:spPr>
          <a:xfrm>
            <a:off x="1352074" y="652248"/>
            <a:ext cx="4591526" cy="957826"/>
          </a:xfrm>
        </p:spPr>
        <p:txBody>
          <a:bodyPr>
            <a:noAutofit/>
          </a:bodyPr>
          <a:lstStyle/>
          <a:p>
            <a:r>
              <a:rPr lang="da-DK" sz="2800" dirty="0">
                <a:latin typeface="Aharoni" panose="02010803020104030203" pitchFamily="2" charset="-79"/>
                <a:cs typeface="Aharoni" panose="02010803020104030203" pitchFamily="2" charset="-79"/>
              </a:rPr>
              <a:t>Hokkaido pumpkin soup</a:t>
            </a:r>
          </a:p>
        </p:txBody>
      </p:sp>
      <p:sp>
        <p:nvSpPr>
          <p:cNvPr id="3" name="Undertitel 2">
            <a:extLst>
              <a:ext uri="{FF2B5EF4-FFF2-40B4-BE49-F238E27FC236}">
                <a16:creationId xmlns:a16="http://schemas.microsoft.com/office/drawing/2014/main" id="{AC045C04-CDA9-98F6-7960-9704D22E784F}"/>
              </a:ext>
            </a:extLst>
          </p:cNvPr>
          <p:cNvSpPr>
            <a:spLocks noGrp="1"/>
          </p:cNvSpPr>
          <p:nvPr>
            <p:ph type="subTitle" idx="1"/>
          </p:nvPr>
        </p:nvSpPr>
        <p:spPr>
          <a:xfrm>
            <a:off x="8343241" y="3125423"/>
            <a:ext cx="3453380" cy="4606224"/>
          </a:xfrm>
        </p:spPr>
        <p:txBody>
          <a:bodyPr>
            <a:noAutofit/>
          </a:bodyPr>
          <a:lstStyle/>
          <a:p>
            <a:pPr algn="l"/>
            <a:r>
              <a:rPr lang="da-DK" sz="1400" dirty="0" err="1">
                <a:latin typeface="+mj-lt"/>
              </a:rPr>
              <a:t>Approx</a:t>
            </a:r>
            <a:r>
              <a:rPr lang="da-DK" sz="1400" dirty="0">
                <a:latin typeface="+mj-lt"/>
              </a:rPr>
              <a:t>. 2kg </a:t>
            </a:r>
            <a:r>
              <a:rPr lang="da-DK" sz="1400" dirty="0" err="1">
                <a:latin typeface="+mj-lt"/>
              </a:rPr>
              <a:t>hokkaido</a:t>
            </a:r>
            <a:r>
              <a:rPr lang="da-DK" sz="1400" dirty="0">
                <a:latin typeface="+mj-lt"/>
              </a:rPr>
              <a:t> pumpkin</a:t>
            </a:r>
          </a:p>
          <a:p>
            <a:pPr algn="l"/>
            <a:r>
              <a:rPr lang="da-DK" sz="1400" dirty="0">
                <a:latin typeface="+mj-lt"/>
              </a:rPr>
              <a:t>2 large </a:t>
            </a:r>
            <a:r>
              <a:rPr lang="da-DK" sz="1400" dirty="0" err="1">
                <a:latin typeface="+mj-lt"/>
              </a:rPr>
              <a:t>onions</a:t>
            </a:r>
            <a:endParaRPr lang="da-DK" sz="1400" dirty="0">
              <a:latin typeface="+mj-lt"/>
            </a:endParaRPr>
          </a:p>
          <a:p>
            <a:pPr algn="l"/>
            <a:r>
              <a:rPr lang="da-DK" sz="1400" dirty="0">
                <a:latin typeface="+mj-lt"/>
              </a:rPr>
              <a:t>2-3 </a:t>
            </a:r>
            <a:r>
              <a:rPr lang="da-DK" sz="1400" dirty="0" err="1">
                <a:latin typeface="+mj-lt"/>
              </a:rPr>
              <a:t>cloves</a:t>
            </a:r>
            <a:r>
              <a:rPr lang="da-DK" sz="1400" dirty="0">
                <a:latin typeface="+mj-lt"/>
              </a:rPr>
              <a:t> of </a:t>
            </a:r>
            <a:r>
              <a:rPr lang="da-DK" sz="1400" dirty="0" err="1">
                <a:latin typeface="+mj-lt"/>
              </a:rPr>
              <a:t>garlic</a:t>
            </a:r>
            <a:endParaRPr lang="da-DK" sz="1400" dirty="0">
              <a:latin typeface="+mj-lt"/>
            </a:endParaRPr>
          </a:p>
          <a:p>
            <a:pPr algn="l"/>
            <a:r>
              <a:rPr lang="da-DK" sz="1400" dirty="0">
                <a:latin typeface="+mj-lt"/>
              </a:rPr>
              <a:t>50-75 g ginger</a:t>
            </a:r>
          </a:p>
          <a:p>
            <a:pPr algn="l"/>
            <a:r>
              <a:rPr lang="da-DK" sz="1400" dirty="0">
                <a:latin typeface="+mj-lt"/>
              </a:rPr>
              <a:t>Chili to </a:t>
            </a:r>
            <a:r>
              <a:rPr lang="da-DK" sz="1400" dirty="0" err="1">
                <a:latin typeface="+mj-lt"/>
              </a:rPr>
              <a:t>taste</a:t>
            </a:r>
            <a:endParaRPr lang="da-DK" sz="1400" dirty="0">
              <a:latin typeface="+mj-lt"/>
            </a:endParaRPr>
          </a:p>
          <a:p>
            <a:pPr algn="l"/>
            <a:r>
              <a:rPr lang="da-DK" sz="1400" dirty="0">
                <a:latin typeface="+mj-lt"/>
              </a:rPr>
              <a:t>1-1.5 liters of chicken </a:t>
            </a:r>
            <a:r>
              <a:rPr lang="da-DK" sz="1400" dirty="0" err="1">
                <a:latin typeface="+mj-lt"/>
              </a:rPr>
              <a:t>broth</a:t>
            </a:r>
            <a:endParaRPr lang="da-DK" sz="1400" dirty="0">
              <a:latin typeface="+mj-lt"/>
            </a:endParaRPr>
          </a:p>
          <a:p>
            <a:pPr algn="l"/>
            <a:r>
              <a:rPr lang="da-DK" sz="1400" dirty="0">
                <a:latin typeface="+mj-lt"/>
              </a:rPr>
              <a:t>500ml. Cremefin</a:t>
            </a:r>
          </a:p>
          <a:p>
            <a:pPr algn="l"/>
            <a:r>
              <a:rPr lang="da-DK" sz="1400" dirty="0">
                <a:latin typeface="+mj-lt"/>
              </a:rPr>
              <a:t>Olive </a:t>
            </a:r>
            <a:r>
              <a:rPr lang="da-DK" sz="1400" dirty="0" err="1">
                <a:latin typeface="+mj-lt"/>
              </a:rPr>
              <a:t>oil</a:t>
            </a:r>
            <a:endParaRPr lang="da-DK" sz="1400" dirty="0">
              <a:latin typeface="+mj-lt"/>
            </a:endParaRPr>
          </a:p>
          <a:p>
            <a:pPr algn="l"/>
            <a:r>
              <a:rPr lang="da-DK" sz="1400" dirty="0">
                <a:latin typeface="+mj-lt"/>
              </a:rPr>
              <a:t>Salt/pepper</a:t>
            </a:r>
          </a:p>
        </p:txBody>
      </p:sp>
      <p:sp>
        <p:nvSpPr>
          <p:cNvPr id="4" name="AutoShape 2" descr="Græskarsuppe med sprøde græskarkerner">
            <a:extLst>
              <a:ext uri="{FF2B5EF4-FFF2-40B4-BE49-F238E27FC236}">
                <a16:creationId xmlns:a16="http://schemas.microsoft.com/office/drawing/2014/main" id="{73B91065-3033-8E19-ADD9-EBC922CD71E2}"/>
              </a:ext>
            </a:extLst>
          </p:cNvPr>
          <p:cNvSpPr>
            <a:spLocks noChangeAspect="1" noChangeArrowheads="1"/>
          </p:cNvSpPr>
          <p:nvPr/>
        </p:nvSpPr>
        <p:spPr bwMode="auto">
          <a:xfrm>
            <a:off x="5943600" y="3276600"/>
            <a:ext cx="2854960" cy="28549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AutoShape 4" descr="Græskarsuppe med sprøde græskarkerner">
            <a:extLst>
              <a:ext uri="{FF2B5EF4-FFF2-40B4-BE49-F238E27FC236}">
                <a16:creationId xmlns:a16="http://schemas.microsoft.com/office/drawing/2014/main" id="{CD08B593-AF9C-71CD-BFC7-70C48EF7CC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 name="AutoShape 6" descr="Græskarsuppe med sprøde græskarkerner">
            <a:extLst>
              <a:ext uri="{FF2B5EF4-FFF2-40B4-BE49-F238E27FC236}">
                <a16:creationId xmlns:a16="http://schemas.microsoft.com/office/drawing/2014/main" id="{20CCDBCD-16CC-11FA-6BAD-4556D856881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8" name="Tekstfelt 7">
            <a:extLst>
              <a:ext uri="{FF2B5EF4-FFF2-40B4-BE49-F238E27FC236}">
                <a16:creationId xmlns:a16="http://schemas.microsoft.com/office/drawing/2014/main" id="{B2BB260A-5707-255C-560D-0C80455C7B0E}"/>
              </a:ext>
            </a:extLst>
          </p:cNvPr>
          <p:cNvSpPr txBox="1"/>
          <p:nvPr/>
        </p:nvSpPr>
        <p:spPr>
          <a:xfrm>
            <a:off x="1403611" y="1785455"/>
            <a:ext cx="5585812" cy="4708981"/>
          </a:xfrm>
          <a:prstGeom prst="rect">
            <a:avLst/>
          </a:prstGeom>
          <a:solidFill>
            <a:schemeClr val="bg1"/>
          </a:solidFill>
          <a:ln>
            <a:solidFill>
              <a:schemeClr val="bg1"/>
            </a:solidFill>
          </a:ln>
        </p:spPr>
        <p:txBody>
          <a:bodyPr wrap="square" rtlCol="0">
            <a:spAutoFit/>
          </a:bodyPr>
          <a:lstStyle/>
          <a:p>
            <a:endParaRPr lang="en-US" dirty="0"/>
          </a:p>
          <a:p>
            <a:r>
              <a:rPr lang="en-US" sz="1650" dirty="0"/>
              <a:t>Start by peeling the pumpkins with a good sharp knife</a:t>
            </a:r>
          </a:p>
          <a:p>
            <a:r>
              <a:rPr lang="en-US" sz="1650" dirty="0"/>
              <a:t>Cut the pumpkins in half or quarters and remove the seeds (just save some of them) and cut into coarse pieces</a:t>
            </a:r>
          </a:p>
          <a:p>
            <a:r>
              <a:rPr lang="en-US" sz="1650" dirty="0"/>
              <a:t>Peel the onion and garlic and peel the ginger, cut it all into coarse pieces.</a:t>
            </a:r>
          </a:p>
          <a:p>
            <a:r>
              <a:rPr lang="en-US" sz="1650" dirty="0"/>
              <a:t>Fry onion and garlic blankly along with a little ginger over medium-high heat</a:t>
            </a:r>
          </a:p>
          <a:p>
            <a:r>
              <a:rPr lang="en-US" sz="1650" dirty="0"/>
              <a:t>Add the pumpkin pieces and a little chili and let it fry in for about 5 minutes</a:t>
            </a:r>
          </a:p>
          <a:p>
            <a:r>
              <a:rPr lang="en-US" sz="1650" dirty="0"/>
              <a:t>Add the chicken broth until it covers and let the soup cook at medium low flame until the pumpkin pieces are completely tender.</a:t>
            </a:r>
          </a:p>
          <a:p>
            <a:r>
              <a:rPr lang="en-US" sz="1650" dirty="0"/>
              <a:t>Blend with an immersion blender - from here you can either filter the soup through a strainer for a silky smooth consistency. </a:t>
            </a:r>
          </a:p>
          <a:p>
            <a:r>
              <a:rPr lang="en-US" sz="1650" dirty="0"/>
              <a:t>Add cream and stir</a:t>
            </a:r>
          </a:p>
          <a:p>
            <a:r>
              <a:rPr lang="en-US" sz="1650" dirty="0"/>
              <a:t>Season with salt, pepper, chili and possibly a little lemon juice</a:t>
            </a:r>
          </a:p>
          <a:p>
            <a:endParaRPr lang="da-DK" dirty="0"/>
          </a:p>
        </p:txBody>
      </p:sp>
      <p:pic>
        <p:nvPicPr>
          <p:cNvPr id="1034" name="Picture 10" descr="Se kildebilledet">
            <a:extLst>
              <a:ext uri="{FF2B5EF4-FFF2-40B4-BE49-F238E27FC236}">
                <a16:creationId xmlns:a16="http://schemas.microsoft.com/office/drawing/2014/main" id="{DEB4D3E0-0DFA-FCBE-E999-CCD6D53E5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3333" y="597115"/>
            <a:ext cx="3952517" cy="2068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3" name="Gruppe 22">
            <a:extLst>
              <a:ext uri="{FF2B5EF4-FFF2-40B4-BE49-F238E27FC236}">
                <a16:creationId xmlns:a16="http://schemas.microsoft.com/office/drawing/2014/main" id="{2B8A9A89-6491-CF87-AFA8-26858DE6709E}"/>
              </a:ext>
            </a:extLst>
          </p:cNvPr>
          <p:cNvGrpSpPr/>
          <p:nvPr/>
        </p:nvGrpSpPr>
        <p:grpSpPr>
          <a:xfrm>
            <a:off x="2945179" y="5438255"/>
            <a:ext cx="360" cy="360"/>
            <a:chOff x="2945179" y="5438255"/>
            <a:chExt cx="360" cy="360"/>
          </a:xfrm>
        </p:grpSpPr>
        <mc:AlternateContent xmlns:mc="http://schemas.openxmlformats.org/markup-compatibility/2006" xmlns:p14="http://schemas.microsoft.com/office/powerpoint/2010/main">
          <mc:Choice Requires="p14">
            <p:contentPart p14:bwMode="auto" r:id="rId3">
              <p14:nvContentPartPr>
                <p14:cNvPr id="21" name="Håndskrift 20">
                  <a:extLst>
                    <a:ext uri="{FF2B5EF4-FFF2-40B4-BE49-F238E27FC236}">
                      <a16:creationId xmlns:a16="http://schemas.microsoft.com/office/drawing/2014/main" id="{DF730BF4-9F87-F2D6-4CF5-32DD9EE33952}"/>
                    </a:ext>
                  </a:extLst>
                </p14:cNvPr>
                <p14:cNvContentPartPr/>
                <p14:nvPr/>
              </p14:nvContentPartPr>
              <p14:xfrm>
                <a:off x="2945179" y="5438255"/>
                <a:ext cx="360" cy="360"/>
              </p14:xfrm>
            </p:contentPart>
          </mc:Choice>
          <mc:Fallback xmlns="">
            <p:pic>
              <p:nvPicPr>
                <p:cNvPr id="21" name="Håndskrift 20">
                  <a:extLst>
                    <a:ext uri="{FF2B5EF4-FFF2-40B4-BE49-F238E27FC236}">
                      <a16:creationId xmlns:a16="http://schemas.microsoft.com/office/drawing/2014/main" id="{DF730BF4-9F87-F2D6-4CF5-32DD9EE33952}"/>
                    </a:ext>
                  </a:extLst>
                </p:cNvPr>
                <p:cNvPicPr/>
                <p:nvPr/>
              </p:nvPicPr>
              <p:blipFill>
                <a:blip r:embed="rId4"/>
                <a:stretch>
                  <a:fillRect/>
                </a:stretch>
              </p:blipFill>
              <p:spPr>
                <a:xfrm>
                  <a:off x="2936539" y="54292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Håndskrift 21">
                  <a:extLst>
                    <a:ext uri="{FF2B5EF4-FFF2-40B4-BE49-F238E27FC236}">
                      <a16:creationId xmlns:a16="http://schemas.microsoft.com/office/drawing/2014/main" id="{E26E3EB5-579C-67A6-0144-08CF1475C56E}"/>
                    </a:ext>
                  </a:extLst>
                </p14:cNvPr>
                <p14:cNvContentPartPr/>
                <p14:nvPr/>
              </p14:nvContentPartPr>
              <p14:xfrm>
                <a:off x="2945179" y="5438255"/>
                <a:ext cx="360" cy="360"/>
              </p14:xfrm>
            </p:contentPart>
          </mc:Choice>
          <mc:Fallback xmlns="">
            <p:pic>
              <p:nvPicPr>
                <p:cNvPr id="22" name="Håndskrift 21">
                  <a:extLst>
                    <a:ext uri="{FF2B5EF4-FFF2-40B4-BE49-F238E27FC236}">
                      <a16:creationId xmlns:a16="http://schemas.microsoft.com/office/drawing/2014/main" id="{E26E3EB5-579C-67A6-0144-08CF1475C56E}"/>
                    </a:ext>
                  </a:extLst>
                </p:cNvPr>
                <p:cNvPicPr/>
                <p:nvPr/>
              </p:nvPicPr>
              <p:blipFill>
                <a:blip r:embed="rId13"/>
                <a:stretch>
                  <a:fillRect/>
                </a:stretch>
              </p:blipFill>
              <p:spPr>
                <a:xfrm>
                  <a:off x="2936539" y="5429255"/>
                  <a:ext cx="18000" cy="18000"/>
                </a:xfrm>
                <a:prstGeom prst="rect">
                  <a:avLst/>
                </a:prstGeom>
              </p:spPr>
            </p:pic>
          </mc:Fallback>
        </mc:AlternateContent>
      </p:grpSp>
      <p:grpSp>
        <p:nvGrpSpPr>
          <p:cNvPr id="1040" name="Gruppe 1039">
            <a:extLst>
              <a:ext uri="{FF2B5EF4-FFF2-40B4-BE49-F238E27FC236}">
                <a16:creationId xmlns:a16="http://schemas.microsoft.com/office/drawing/2014/main" id="{5FF350A5-3891-799E-5BD8-BB3F01675A2D}"/>
              </a:ext>
            </a:extLst>
          </p:cNvPr>
          <p:cNvGrpSpPr/>
          <p:nvPr/>
        </p:nvGrpSpPr>
        <p:grpSpPr>
          <a:xfrm>
            <a:off x="4523419" y="2665895"/>
            <a:ext cx="360" cy="360"/>
            <a:chOff x="4523419" y="2665895"/>
            <a:chExt cx="360" cy="360"/>
          </a:xfrm>
        </p:grpSpPr>
        <mc:AlternateContent xmlns:mc="http://schemas.openxmlformats.org/markup-compatibility/2006" xmlns:p14="http://schemas.microsoft.com/office/powerpoint/2010/main">
          <mc:Choice Requires="p14">
            <p:contentPart p14:bwMode="auto" r:id="rId14">
              <p14:nvContentPartPr>
                <p14:cNvPr id="1038" name="Håndskrift 1037">
                  <a:extLst>
                    <a:ext uri="{FF2B5EF4-FFF2-40B4-BE49-F238E27FC236}">
                      <a16:creationId xmlns:a16="http://schemas.microsoft.com/office/drawing/2014/main" id="{761471A8-A883-82FF-0F16-0B82DA697649}"/>
                    </a:ext>
                  </a:extLst>
                </p14:cNvPr>
                <p14:cNvContentPartPr/>
                <p14:nvPr/>
              </p14:nvContentPartPr>
              <p14:xfrm>
                <a:off x="4523419" y="2665895"/>
                <a:ext cx="360" cy="360"/>
              </p14:xfrm>
            </p:contentPart>
          </mc:Choice>
          <mc:Fallback xmlns="">
            <p:pic>
              <p:nvPicPr>
                <p:cNvPr id="1038" name="Håndskrift 1037">
                  <a:extLst>
                    <a:ext uri="{FF2B5EF4-FFF2-40B4-BE49-F238E27FC236}">
                      <a16:creationId xmlns:a16="http://schemas.microsoft.com/office/drawing/2014/main" id="{761471A8-A883-82FF-0F16-0B82DA697649}"/>
                    </a:ext>
                  </a:extLst>
                </p:cNvPr>
                <p:cNvPicPr/>
                <p:nvPr/>
              </p:nvPicPr>
              <p:blipFill>
                <a:blip r:embed="rId4"/>
                <a:stretch>
                  <a:fillRect/>
                </a:stretch>
              </p:blipFill>
              <p:spPr>
                <a:xfrm>
                  <a:off x="4514779" y="2656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39" name="Håndskrift 1038">
                  <a:extLst>
                    <a:ext uri="{FF2B5EF4-FFF2-40B4-BE49-F238E27FC236}">
                      <a16:creationId xmlns:a16="http://schemas.microsoft.com/office/drawing/2014/main" id="{082D277B-99A5-E42F-B08D-F9EA6E85F6D7}"/>
                    </a:ext>
                  </a:extLst>
                </p14:cNvPr>
                <p14:cNvContentPartPr/>
                <p14:nvPr/>
              </p14:nvContentPartPr>
              <p14:xfrm>
                <a:off x="4523419" y="2665895"/>
                <a:ext cx="360" cy="360"/>
              </p14:xfrm>
            </p:contentPart>
          </mc:Choice>
          <mc:Fallback xmlns="">
            <p:pic>
              <p:nvPicPr>
                <p:cNvPr id="1039" name="Håndskrift 1038">
                  <a:extLst>
                    <a:ext uri="{FF2B5EF4-FFF2-40B4-BE49-F238E27FC236}">
                      <a16:creationId xmlns:a16="http://schemas.microsoft.com/office/drawing/2014/main" id="{082D277B-99A5-E42F-B08D-F9EA6E85F6D7}"/>
                    </a:ext>
                  </a:extLst>
                </p:cNvPr>
                <p:cNvPicPr/>
                <p:nvPr/>
              </p:nvPicPr>
              <p:blipFill>
                <a:blip r:embed="rId4"/>
                <a:stretch>
                  <a:fillRect/>
                </a:stretch>
              </p:blipFill>
              <p:spPr>
                <a:xfrm>
                  <a:off x="4514779" y="2656895"/>
                  <a:ext cx="18000" cy="18000"/>
                </a:xfrm>
                <a:prstGeom prst="rect">
                  <a:avLst/>
                </a:prstGeom>
              </p:spPr>
            </p:pic>
          </mc:Fallback>
        </mc:AlternateContent>
      </p:grpSp>
    </p:spTree>
    <p:extLst>
      <p:ext uri="{BB962C8B-B14F-4D97-AF65-F5344CB8AC3E}">
        <p14:creationId xmlns:p14="http://schemas.microsoft.com/office/powerpoint/2010/main" val="2422691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90EFF-EDC7-18BC-B92F-8E7554722D5E}"/>
              </a:ext>
            </a:extLst>
          </p:cNvPr>
          <p:cNvSpPr>
            <a:spLocks noGrp="1"/>
          </p:cNvSpPr>
          <p:nvPr>
            <p:ph type="title"/>
          </p:nvPr>
        </p:nvSpPr>
        <p:spPr/>
        <p:txBody>
          <a:bodyPr>
            <a:normAutofit/>
          </a:bodyPr>
          <a:lstStyle/>
          <a:p>
            <a:r>
              <a:rPr lang="en-US" sz="2400" dirty="0">
                <a:latin typeface="Aharoni" panose="02010803020104030203" pitchFamily="2" charset="-79"/>
                <a:cs typeface="Aharoni" panose="02010803020104030203" pitchFamily="2" charset="-79"/>
              </a:rPr>
              <a:t>VEGETARIAN CURRY WITH CAULIFLOWER,</a:t>
            </a:r>
            <a:br>
              <a:rPr lang="en-US" sz="2400" dirty="0">
                <a:latin typeface="Aharoni" panose="02010803020104030203" pitchFamily="2" charset="-79"/>
                <a:cs typeface="Aharoni" panose="02010803020104030203" pitchFamily="2" charset="-79"/>
              </a:rPr>
            </a:br>
            <a:r>
              <a:rPr lang="en-US" sz="2400" dirty="0">
                <a:latin typeface="Aharoni" panose="02010803020104030203" pitchFamily="2" charset="-79"/>
                <a:cs typeface="Aharoni" panose="02010803020104030203" pitchFamily="2" charset="-79"/>
              </a:rPr>
              <a:t> POTATOES AND CHICKPEAS</a:t>
            </a:r>
            <a:endParaRPr lang="da-DK" sz="2400" dirty="0">
              <a:latin typeface="Aharoni" panose="02010803020104030203" pitchFamily="2" charset="-79"/>
              <a:cs typeface="Aharoni" panose="02010803020104030203" pitchFamily="2" charset="-79"/>
            </a:endParaRPr>
          </a:p>
        </p:txBody>
      </p:sp>
      <p:sp>
        <p:nvSpPr>
          <p:cNvPr id="3" name="Pladsholder til indhold 2">
            <a:extLst>
              <a:ext uri="{FF2B5EF4-FFF2-40B4-BE49-F238E27FC236}">
                <a16:creationId xmlns:a16="http://schemas.microsoft.com/office/drawing/2014/main" id="{F3594691-611F-53CF-3589-CDD57723CF0D}"/>
              </a:ext>
            </a:extLst>
          </p:cNvPr>
          <p:cNvSpPr>
            <a:spLocks noGrp="1"/>
          </p:cNvSpPr>
          <p:nvPr>
            <p:ph idx="1"/>
          </p:nvPr>
        </p:nvSpPr>
        <p:spPr>
          <a:xfrm>
            <a:off x="635267" y="1896177"/>
            <a:ext cx="2184935" cy="4280786"/>
          </a:xfrm>
        </p:spPr>
        <p:txBody>
          <a:bodyPr>
            <a:noAutofit/>
          </a:bodyPr>
          <a:lstStyle/>
          <a:p>
            <a:r>
              <a:rPr lang="da-DK" sz="1550" dirty="0">
                <a:latin typeface="+mj-lt"/>
              </a:rPr>
              <a:t>1/2 </a:t>
            </a:r>
            <a:r>
              <a:rPr lang="da-DK" sz="1550" dirty="0" err="1">
                <a:latin typeface="+mj-lt"/>
              </a:rPr>
              <a:t>cauliflower</a:t>
            </a:r>
            <a:r>
              <a:rPr lang="da-DK" sz="1550" dirty="0">
                <a:latin typeface="+mj-lt"/>
              </a:rPr>
              <a:t>, </a:t>
            </a:r>
            <a:r>
              <a:rPr lang="da-DK" sz="1550" dirty="0" err="1">
                <a:latin typeface="+mj-lt"/>
              </a:rPr>
              <a:t>divided</a:t>
            </a:r>
            <a:r>
              <a:rPr lang="da-DK" sz="1550" dirty="0">
                <a:latin typeface="+mj-lt"/>
              </a:rPr>
              <a:t> </a:t>
            </a:r>
            <a:r>
              <a:rPr lang="da-DK" sz="1550" dirty="0" err="1">
                <a:latin typeface="+mj-lt"/>
              </a:rPr>
              <a:t>into</a:t>
            </a:r>
            <a:r>
              <a:rPr lang="da-DK" sz="1550" dirty="0">
                <a:latin typeface="+mj-lt"/>
              </a:rPr>
              <a:t> bouquets</a:t>
            </a:r>
          </a:p>
          <a:p>
            <a:r>
              <a:rPr lang="da-DK" sz="1550" dirty="0">
                <a:latin typeface="+mj-lt"/>
              </a:rPr>
              <a:t>4 medium </a:t>
            </a:r>
            <a:r>
              <a:rPr lang="da-DK" sz="1550" dirty="0" err="1">
                <a:latin typeface="+mj-lt"/>
              </a:rPr>
              <a:t>potatoes</a:t>
            </a:r>
            <a:endParaRPr lang="da-DK" sz="1550" dirty="0">
              <a:latin typeface="+mj-lt"/>
            </a:endParaRPr>
          </a:p>
          <a:p>
            <a:r>
              <a:rPr lang="da-DK" sz="1550" dirty="0">
                <a:latin typeface="+mj-lt"/>
              </a:rPr>
              <a:t>2 </a:t>
            </a:r>
            <a:r>
              <a:rPr lang="da-DK" sz="1550" dirty="0" err="1">
                <a:latin typeface="+mj-lt"/>
              </a:rPr>
              <a:t>onions</a:t>
            </a:r>
            <a:r>
              <a:rPr lang="da-DK" sz="1550" dirty="0">
                <a:latin typeface="+mj-lt"/>
              </a:rPr>
              <a:t>, in </a:t>
            </a:r>
            <a:r>
              <a:rPr lang="da-DK" sz="1550" dirty="0" err="1">
                <a:latin typeface="+mj-lt"/>
              </a:rPr>
              <a:t>boats</a:t>
            </a:r>
            <a:endParaRPr lang="da-DK" sz="1550" dirty="0">
              <a:latin typeface="+mj-lt"/>
            </a:endParaRPr>
          </a:p>
          <a:p>
            <a:r>
              <a:rPr lang="da-DK" sz="1550" dirty="0">
                <a:latin typeface="+mj-lt"/>
              </a:rPr>
              <a:t>2 </a:t>
            </a:r>
            <a:r>
              <a:rPr lang="da-DK" sz="1550" dirty="0" err="1">
                <a:latin typeface="+mj-lt"/>
              </a:rPr>
              <a:t>cloves</a:t>
            </a:r>
            <a:r>
              <a:rPr lang="da-DK" sz="1550" dirty="0">
                <a:latin typeface="+mj-lt"/>
              </a:rPr>
              <a:t> </a:t>
            </a:r>
            <a:r>
              <a:rPr lang="da-DK" sz="1550" dirty="0" err="1">
                <a:latin typeface="+mj-lt"/>
              </a:rPr>
              <a:t>garlic</a:t>
            </a:r>
            <a:r>
              <a:rPr lang="da-DK" sz="1550" dirty="0">
                <a:latin typeface="+mj-lt"/>
              </a:rPr>
              <a:t>, </a:t>
            </a:r>
            <a:r>
              <a:rPr lang="da-DK" sz="1550" dirty="0" err="1">
                <a:latin typeface="+mj-lt"/>
              </a:rPr>
              <a:t>finely</a:t>
            </a:r>
            <a:r>
              <a:rPr lang="da-DK" sz="1550" dirty="0">
                <a:latin typeface="+mj-lt"/>
              </a:rPr>
              <a:t> </a:t>
            </a:r>
            <a:r>
              <a:rPr lang="da-DK" sz="1550" dirty="0" err="1">
                <a:latin typeface="+mj-lt"/>
              </a:rPr>
              <a:t>chopped</a:t>
            </a:r>
            <a:endParaRPr lang="da-DK" sz="1550" dirty="0">
              <a:latin typeface="+mj-lt"/>
            </a:endParaRPr>
          </a:p>
          <a:p>
            <a:r>
              <a:rPr lang="da-DK" sz="1550" dirty="0">
                <a:latin typeface="+mj-lt"/>
              </a:rPr>
              <a:t>2 </a:t>
            </a:r>
            <a:r>
              <a:rPr lang="da-DK" sz="1550" dirty="0" err="1">
                <a:latin typeface="+mj-lt"/>
              </a:rPr>
              <a:t>tablespoons</a:t>
            </a:r>
            <a:r>
              <a:rPr lang="da-DK" sz="1550" dirty="0">
                <a:latin typeface="+mj-lt"/>
              </a:rPr>
              <a:t> of </a:t>
            </a:r>
            <a:r>
              <a:rPr lang="da-DK" sz="1550" dirty="0" err="1">
                <a:latin typeface="+mj-lt"/>
              </a:rPr>
              <a:t>oil</a:t>
            </a:r>
            <a:endParaRPr lang="da-DK" sz="1550" dirty="0">
              <a:latin typeface="+mj-lt"/>
            </a:endParaRPr>
          </a:p>
          <a:p>
            <a:r>
              <a:rPr lang="da-DK" sz="1550" dirty="0">
                <a:latin typeface="+mj-lt"/>
              </a:rPr>
              <a:t>2 </a:t>
            </a:r>
            <a:r>
              <a:rPr lang="da-DK" sz="1550" dirty="0" err="1">
                <a:latin typeface="+mj-lt"/>
              </a:rPr>
              <a:t>tsp</a:t>
            </a:r>
            <a:r>
              <a:rPr lang="da-DK" sz="1550" dirty="0">
                <a:latin typeface="+mj-lt"/>
              </a:rPr>
              <a:t> ground </a:t>
            </a:r>
            <a:r>
              <a:rPr lang="da-DK" sz="1550" dirty="0" err="1">
                <a:latin typeface="+mj-lt"/>
              </a:rPr>
              <a:t>coriander</a:t>
            </a:r>
            <a:endParaRPr lang="da-DK" sz="1550" dirty="0">
              <a:latin typeface="+mj-lt"/>
            </a:endParaRPr>
          </a:p>
          <a:p>
            <a:r>
              <a:rPr lang="da-DK" sz="1550" dirty="0">
                <a:latin typeface="+mj-lt"/>
              </a:rPr>
              <a:t>2 </a:t>
            </a:r>
            <a:r>
              <a:rPr lang="da-DK" sz="1550" dirty="0" err="1">
                <a:latin typeface="+mj-lt"/>
              </a:rPr>
              <a:t>tsp</a:t>
            </a:r>
            <a:r>
              <a:rPr lang="da-DK" sz="1550" dirty="0">
                <a:latin typeface="+mj-lt"/>
              </a:rPr>
              <a:t> ground </a:t>
            </a:r>
            <a:r>
              <a:rPr lang="da-DK" sz="1550" dirty="0" err="1">
                <a:latin typeface="+mj-lt"/>
              </a:rPr>
              <a:t>cumin</a:t>
            </a:r>
            <a:r>
              <a:rPr lang="da-DK" sz="1550" dirty="0">
                <a:latin typeface="+mj-lt"/>
              </a:rPr>
              <a:t> </a:t>
            </a:r>
          </a:p>
          <a:p>
            <a:r>
              <a:rPr lang="da-DK" sz="1550" dirty="0">
                <a:latin typeface="+mj-lt"/>
              </a:rPr>
              <a:t>2-3 </a:t>
            </a:r>
            <a:r>
              <a:rPr lang="da-DK" sz="1550" dirty="0" err="1">
                <a:latin typeface="+mj-lt"/>
              </a:rPr>
              <a:t>tsp</a:t>
            </a:r>
            <a:r>
              <a:rPr lang="da-DK" sz="1550" dirty="0">
                <a:latin typeface="+mj-lt"/>
              </a:rPr>
              <a:t> </a:t>
            </a:r>
            <a:r>
              <a:rPr lang="da-DK" sz="1550" dirty="0" err="1">
                <a:latin typeface="+mj-lt"/>
              </a:rPr>
              <a:t>garam</a:t>
            </a:r>
            <a:r>
              <a:rPr lang="da-DK" sz="1550" dirty="0">
                <a:latin typeface="+mj-lt"/>
              </a:rPr>
              <a:t> </a:t>
            </a:r>
            <a:r>
              <a:rPr lang="da-DK" sz="1550" dirty="0" err="1">
                <a:latin typeface="+mj-lt"/>
              </a:rPr>
              <a:t>masala</a:t>
            </a:r>
            <a:endParaRPr lang="da-DK" sz="1550" dirty="0">
              <a:latin typeface="+mj-lt"/>
            </a:endParaRPr>
          </a:p>
          <a:p>
            <a:r>
              <a:rPr lang="da-DK" sz="1550" dirty="0">
                <a:latin typeface="+mj-lt"/>
              </a:rPr>
              <a:t>1 </a:t>
            </a:r>
            <a:r>
              <a:rPr lang="da-DK" sz="1550" dirty="0" err="1">
                <a:latin typeface="+mj-lt"/>
              </a:rPr>
              <a:t>pinch</a:t>
            </a:r>
            <a:r>
              <a:rPr lang="da-DK" sz="1550" dirty="0">
                <a:latin typeface="+mj-lt"/>
              </a:rPr>
              <a:t> of </a:t>
            </a:r>
            <a:r>
              <a:rPr lang="da-DK" sz="1550" dirty="0" err="1">
                <a:latin typeface="+mj-lt"/>
              </a:rPr>
              <a:t>cayenne</a:t>
            </a:r>
            <a:r>
              <a:rPr lang="da-DK" sz="1550" dirty="0">
                <a:latin typeface="+mj-lt"/>
              </a:rPr>
              <a:t> pepper</a:t>
            </a:r>
          </a:p>
          <a:p>
            <a:endParaRPr lang="da-DK" sz="1200" dirty="0"/>
          </a:p>
        </p:txBody>
      </p:sp>
      <p:sp>
        <p:nvSpPr>
          <p:cNvPr id="4" name="Tekstfelt 3">
            <a:extLst>
              <a:ext uri="{FF2B5EF4-FFF2-40B4-BE49-F238E27FC236}">
                <a16:creationId xmlns:a16="http://schemas.microsoft.com/office/drawing/2014/main" id="{56BCC180-35AA-D24B-D8EB-D5F4997B47C8}"/>
              </a:ext>
            </a:extLst>
          </p:cNvPr>
          <p:cNvSpPr txBox="1"/>
          <p:nvPr/>
        </p:nvSpPr>
        <p:spPr>
          <a:xfrm>
            <a:off x="2897204" y="2059806"/>
            <a:ext cx="1799924" cy="2800767"/>
          </a:xfrm>
          <a:prstGeom prst="rect">
            <a:avLst/>
          </a:prstGeom>
          <a:noFill/>
        </p:spPr>
        <p:txBody>
          <a:bodyPr wrap="square" rtlCol="0">
            <a:spAutoFit/>
          </a:bodyPr>
          <a:lstStyle/>
          <a:p>
            <a:r>
              <a:rPr lang="da-DK" sz="1600" dirty="0">
                <a:latin typeface="+mj-lt"/>
              </a:rPr>
              <a:t>1 </a:t>
            </a:r>
            <a:r>
              <a:rPr lang="da-DK" sz="1600" dirty="0" err="1">
                <a:latin typeface="+mj-lt"/>
              </a:rPr>
              <a:t>teaspoon</a:t>
            </a:r>
            <a:r>
              <a:rPr lang="da-DK" sz="1600" dirty="0">
                <a:latin typeface="+mj-lt"/>
              </a:rPr>
              <a:t> chili </a:t>
            </a:r>
            <a:r>
              <a:rPr lang="da-DK" sz="1600" dirty="0" err="1">
                <a:latin typeface="+mj-lt"/>
              </a:rPr>
              <a:t>flakes</a:t>
            </a:r>
            <a:endParaRPr lang="da-DK" sz="1600" dirty="0">
              <a:latin typeface="+mj-lt"/>
            </a:endParaRPr>
          </a:p>
          <a:p>
            <a:r>
              <a:rPr lang="da-DK" sz="1600" dirty="0">
                <a:latin typeface="+mj-lt"/>
              </a:rPr>
              <a:t>Salt/pepper</a:t>
            </a:r>
          </a:p>
          <a:p>
            <a:r>
              <a:rPr lang="da-DK" sz="1600" dirty="0">
                <a:latin typeface="+mj-lt"/>
              </a:rPr>
              <a:t>1 </a:t>
            </a:r>
            <a:r>
              <a:rPr lang="da-DK" sz="1600" dirty="0" err="1">
                <a:latin typeface="+mj-lt"/>
              </a:rPr>
              <a:t>can</a:t>
            </a:r>
            <a:r>
              <a:rPr lang="da-DK" sz="1600" dirty="0">
                <a:latin typeface="+mj-lt"/>
              </a:rPr>
              <a:t> of </a:t>
            </a:r>
            <a:r>
              <a:rPr lang="da-DK" sz="1600" dirty="0" err="1">
                <a:latin typeface="+mj-lt"/>
              </a:rPr>
              <a:t>chopped</a:t>
            </a:r>
            <a:r>
              <a:rPr lang="da-DK" sz="1600" dirty="0">
                <a:latin typeface="+mj-lt"/>
              </a:rPr>
              <a:t> </a:t>
            </a:r>
            <a:r>
              <a:rPr lang="da-DK" sz="1600" dirty="0" err="1">
                <a:latin typeface="+mj-lt"/>
              </a:rPr>
              <a:t>tomatoes</a:t>
            </a:r>
            <a:endParaRPr lang="da-DK" sz="1600" dirty="0">
              <a:latin typeface="+mj-lt"/>
            </a:endParaRPr>
          </a:p>
          <a:p>
            <a:r>
              <a:rPr lang="da-DK" sz="1600" dirty="0">
                <a:latin typeface="+mj-lt"/>
              </a:rPr>
              <a:t>1 </a:t>
            </a:r>
            <a:r>
              <a:rPr lang="da-DK" sz="1600" dirty="0" err="1">
                <a:latin typeface="+mj-lt"/>
              </a:rPr>
              <a:t>pinch</a:t>
            </a:r>
            <a:r>
              <a:rPr lang="da-DK" sz="1600" dirty="0">
                <a:latin typeface="+mj-lt"/>
              </a:rPr>
              <a:t> of </a:t>
            </a:r>
            <a:r>
              <a:rPr lang="da-DK" sz="1600" dirty="0" err="1">
                <a:latin typeface="+mj-lt"/>
              </a:rPr>
              <a:t>sugar</a:t>
            </a:r>
            <a:endParaRPr lang="da-DK" sz="1600" dirty="0">
              <a:latin typeface="+mj-lt"/>
            </a:endParaRPr>
          </a:p>
          <a:p>
            <a:r>
              <a:rPr lang="da-DK" sz="1600" dirty="0">
                <a:latin typeface="+mj-lt"/>
              </a:rPr>
              <a:t>1 </a:t>
            </a:r>
            <a:r>
              <a:rPr lang="da-DK" sz="1600" dirty="0" err="1">
                <a:latin typeface="+mj-lt"/>
              </a:rPr>
              <a:t>can</a:t>
            </a:r>
            <a:r>
              <a:rPr lang="da-DK" sz="1600" dirty="0">
                <a:latin typeface="+mj-lt"/>
              </a:rPr>
              <a:t> of </a:t>
            </a:r>
            <a:r>
              <a:rPr lang="da-DK" sz="1600" dirty="0" err="1">
                <a:latin typeface="+mj-lt"/>
              </a:rPr>
              <a:t>chickpeas</a:t>
            </a:r>
            <a:r>
              <a:rPr lang="da-DK" sz="1600" dirty="0">
                <a:latin typeface="+mj-lt"/>
              </a:rPr>
              <a:t>, </a:t>
            </a:r>
            <a:r>
              <a:rPr lang="da-DK" sz="1600" dirty="0" err="1">
                <a:latin typeface="+mj-lt"/>
              </a:rPr>
              <a:t>drained</a:t>
            </a:r>
            <a:r>
              <a:rPr lang="da-DK" sz="1600" dirty="0">
                <a:latin typeface="+mj-lt"/>
              </a:rPr>
              <a:t> and </a:t>
            </a:r>
            <a:r>
              <a:rPr lang="da-DK" sz="1600" dirty="0" err="1">
                <a:latin typeface="+mj-lt"/>
              </a:rPr>
              <a:t>rinsed</a:t>
            </a:r>
            <a:endParaRPr lang="da-DK" sz="1600" dirty="0">
              <a:latin typeface="+mj-lt"/>
            </a:endParaRPr>
          </a:p>
          <a:p>
            <a:r>
              <a:rPr lang="da-DK" sz="1600" dirty="0">
                <a:latin typeface="+mj-lt"/>
              </a:rPr>
              <a:t>1 dl </a:t>
            </a:r>
            <a:r>
              <a:rPr lang="da-DK" sz="1600" dirty="0" err="1">
                <a:latin typeface="+mj-lt"/>
              </a:rPr>
              <a:t>coconut</a:t>
            </a:r>
            <a:r>
              <a:rPr lang="da-DK" sz="1600" dirty="0">
                <a:latin typeface="+mj-lt"/>
              </a:rPr>
              <a:t> </a:t>
            </a:r>
            <a:r>
              <a:rPr lang="da-DK" sz="1600" dirty="0" err="1">
                <a:latin typeface="+mj-lt"/>
              </a:rPr>
              <a:t>milk</a:t>
            </a:r>
            <a:endParaRPr lang="da-DK" sz="1600" dirty="0">
              <a:latin typeface="+mj-lt"/>
            </a:endParaRPr>
          </a:p>
          <a:p>
            <a:r>
              <a:rPr lang="da-DK" sz="1600" dirty="0">
                <a:latin typeface="+mj-lt"/>
              </a:rPr>
              <a:t>10-12 </a:t>
            </a:r>
            <a:r>
              <a:rPr lang="da-DK" sz="1600" dirty="0" err="1">
                <a:latin typeface="+mj-lt"/>
              </a:rPr>
              <a:t>peas</a:t>
            </a:r>
            <a:r>
              <a:rPr lang="da-DK" sz="1600" dirty="0">
                <a:latin typeface="+mj-lt"/>
              </a:rPr>
              <a:t>. </a:t>
            </a:r>
            <a:r>
              <a:rPr lang="da-DK" sz="1600" dirty="0" err="1">
                <a:latin typeface="+mj-lt"/>
              </a:rPr>
              <a:t>halved</a:t>
            </a:r>
            <a:endParaRPr lang="da-DK" sz="1600" dirty="0">
              <a:latin typeface="+mj-lt"/>
            </a:endParaRPr>
          </a:p>
          <a:p>
            <a:r>
              <a:rPr lang="da-DK" sz="1600" dirty="0" err="1">
                <a:latin typeface="+mj-lt"/>
              </a:rPr>
              <a:t>Fresh</a:t>
            </a:r>
            <a:r>
              <a:rPr lang="da-DK" sz="1600" dirty="0">
                <a:latin typeface="+mj-lt"/>
              </a:rPr>
              <a:t> </a:t>
            </a:r>
            <a:r>
              <a:rPr lang="da-DK" sz="1600" dirty="0" err="1">
                <a:latin typeface="+mj-lt"/>
              </a:rPr>
              <a:t>parsley</a:t>
            </a:r>
            <a:endParaRPr lang="da-DK" sz="1600" dirty="0">
              <a:latin typeface="+mj-lt"/>
            </a:endParaRPr>
          </a:p>
        </p:txBody>
      </p:sp>
      <p:sp>
        <p:nvSpPr>
          <p:cNvPr id="5" name="Tekstfelt 4">
            <a:extLst>
              <a:ext uri="{FF2B5EF4-FFF2-40B4-BE49-F238E27FC236}">
                <a16:creationId xmlns:a16="http://schemas.microsoft.com/office/drawing/2014/main" id="{2BB323B5-C80C-53F8-CD6E-BB6FAE14ABA1}"/>
              </a:ext>
            </a:extLst>
          </p:cNvPr>
          <p:cNvSpPr txBox="1"/>
          <p:nvPr/>
        </p:nvSpPr>
        <p:spPr>
          <a:xfrm>
            <a:off x="5015103" y="2206645"/>
            <a:ext cx="2983832" cy="3970318"/>
          </a:xfrm>
          <a:prstGeom prst="rect">
            <a:avLst/>
          </a:prstGeom>
          <a:noFill/>
        </p:spPr>
        <p:txBody>
          <a:bodyPr wrap="square" rtlCol="0">
            <a:spAutoFit/>
          </a:bodyPr>
          <a:lstStyle/>
          <a:p>
            <a:r>
              <a:rPr lang="en-US" dirty="0"/>
              <a:t>Put potatoes and cauliflower in a saucepan with salted water. Bring it to a boil and let them boil 3 minutes. Drain the potatoes and cauliflower in a sieve.</a:t>
            </a:r>
          </a:p>
          <a:p>
            <a:r>
              <a:rPr lang="en-US" dirty="0"/>
              <a:t>Put oil in a hot pan. Put garlic and onion on the pan and sauté it for a few minutes - without them taking color.</a:t>
            </a:r>
          </a:p>
          <a:p>
            <a:r>
              <a:rPr lang="en-US" dirty="0"/>
              <a:t>Put cumin, coriander, garam masala and cayenne pepper on the pan and sauté it by 1 minute.</a:t>
            </a:r>
            <a:endParaRPr lang="da-DK" dirty="0"/>
          </a:p>
        </p:txBody>
      </p:sp>
      <p:sp>
        <p:nvSpPr>
          <p:cNvPr id="6" name="Tekstfelt 5">
            <a:extLst>
              <a:ext uri="{FF2B5EF4-FFF2-40B4-BE49-F238E27FC236}">
                <a16:creationId xmlns:a16="http://schemas.microsoft.com/office/drawing/2014/main" id="{FE997761-A79F-6201-9EFA-4B54DB2D2C19}"/>
              </a:ext>
            </a:extLst>
          </p:cNvPr>
          <p:cNvSpPr txBox="1"/>
          <p:nvPr/>
        </p:nvSpPr>
        <p:spPr>
          <a:xfrm>
            <a:off x="8402855" y="2760643"/>
            <a:ext cx="3153878" cy="3416320"/>
          </a:xfrm>
          <a:prstGeom prst="rect">
            <a:avLst/>
          </a:prstGeom>
          <a:noFill/>
        </p:spPr>
        <p:txBody>
          <a:bodyPr wrap="square" rtlCol="0">
            <a:spAutoFit/>
          </a:bodyPr>
          <a:lstStyle/>
          <a:p>
            <a:r>
              <a:rPr lang="en-US" dirty="0"/>
              <a:t>Add chopped tomatoes, chili flakes, sugar, salt and pepper, as well as the boiled potatoes, chickpeas and cauliflower. Turn it all well together on the pan and simmer for 10 minutes.</a:t>
            </a:r>
          </a:p>
          <a:p>
            <a:r>
              <a:rPr lang="en-US" dirty="0"/>
              <a:t>Pour in coconut milk and cook it all for a few minutes.</a:t>
            </a:r>
          </a:p>
          <a:p>
            <a:r>
              <a:rPr lang="en-US" dirty="0"/>
              <a:t>Add sugar schnapps and parsley just before serving - season with salt, pepper and chili flakes</a:t>
            </a:r>
            <a:endParaRPr lang="da-DK" dirty="0"/>
          </a:p>
        </p:txBody>
      </p:sp>
      <p:pic>
        <p:nvPicPr>
          <p:cNvPr id="3074" name="Picture 2" descr="Vegetarisk curry med blomkål, kartofler og kikærter - opskrift - vegetarmad">
            <a:extLst>
              <a:ext uri="{FF2B5EF4-FFF2-40B4-BE49-F238E27FC236}">
                <a16:creationId xmlns:a16="http://schemas.microsoft.com/office/drawing/2014/main" id="{0F961E45-D3D1-C642-2A71-465B64E28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692481" y="23499"/>
            <a:ext cx="1940442" cy="31538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03926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7FCFB1E-AB3C-0902-C26F-3CB84335480D}"/>
              </a:ext>
            </a:extLst>
          </p:cNvPr>
          <p:cNvPicPr>
            <a:picLocks noChangeAspect="1"/>
          </p:cNvPicPr>
          <p:nvPr/>
        </p:nvPicPr>
        <p:blipFill>
          <a:blip r:embed="rId2"/>
          <a:stretch>
            <a:fillRect/>
          </a:stretch>
        </p:blipFill>
        <p:spPr>
          <a:xfrm>
            <a:off x="9094426" y="481007"/>
            <a:ext cx="2300406" cy="27622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el 1">
            <a:extLst>
              <a:ext uri="{FF2B5EF4-FFF2-40B4-BE49-F238E27FC236}">
                <a16:creationId xmlns:a16="http://schemas.microsoft.com/office/drawing/2014/main" id="{406753AC-8440-ACE2-D956-E374EB608581}"/>
              </a:ext>
            </a:extLst>
          </p:cNvPr>
          <p:cNvSpPr>
            <a:spLocks noGrp="1"/>
          </p:cNvSpPr>
          <p:nvPr>
            <p:ph type="title"/>
          </p:nvPr>
        </p:nvSpPr>
        <p:spPr>
          <a:xfrm>
            <a:off x="523875" y="481007"/>
            <a:ext cx="5572125" cy="899471"/>
          </a:xfrm>
        </p:spPr>
        <p:txBody>
          <a:bodyPr>
            <a:normAutofit/>
          </a:bodyPr>
          <a:lstStyle/>
          <a:p>
            <a:r>
              <a:rPr lang="da-DK" dirty="0" err="1">
                <a:latin typeface="Aharoni" panose="02010803020104030203" pitchFamily="2" charset="-79"/>
                <a:cs typeface="Aharoni" panose="02010803020104030203" pitchFamily="2" charset="-79"/>
              </a:rPr>
              <a:t>Vegan</a:t>
            </a:r>
            <a:r>
              <a:rPr lang="da-DK" dirty="0">
                <a:latin typeface="Aharoni" panose="02010803020104030203" pitchFamily="2" charset="-79"/>
                <a:cs typeface="Aharoni" panose="02010803020104030203" pitchFamily="2" charset="-79"/>
              </a:rPr>
              <a:t> Bolognese</a:t>
            </a:r>
          </a:p>
        </p:txBody>
      </p:sp>
      <p:sp>
        <p:nvSpPr>
          <p:cNvPr id="9" name="Tekstfelt 8">
            <a:extLst>
              <a:ext uri="{FF2B5EF4-FFF2-40B4-BE49-F238E27FC236}">
                <a16:creationId xmlns:a16="http://schemas.microsoft.com/office/drawing/2014/main" id="{C5732952-CC15-4414-D515-22165C372445}"/>
              </a:ext>
            </a:extLst>
          </p:cNvPr>
          <p:cNvSpPr txBox="1"/>
          <p:nvPr/>
        </p:nvSpPr>
        <p:spPr>
          <a:xfrm>
            <a:off x="5338762" y="1852678"/>
            <a:ext cx="3789680" cy="3970318"/>
          </a:xfrm>
          <a:prstGeom prst="rect">
            <a:avLst/>
          </a:prstGeom>
          <a:noFill/>
        </p:spPr>
        <p:txBody>
          <a:bodyPr wrap="square">
            <a:spAutoFit/>
          </a:bodyPr>
          <a:lstStyle/>
          <a:p>
            <a:pPr marL="285750" indent="-285750">
              <a:buFont typeface="Arial" panose="020B0604020202020204" pitchFamily="34" charset="0"/>
              <a:buChar char="•"/>
            </a:pPr>
            <a:r>
              <a:rPr lang="da-DK" dirty="0"/>
              <a:t>1 large </a:t>
            </a:r>
            <a:r>
              <a:rPr lang="da-DK" dirty="0" err="1"/>
              <a:t>onion</a:t>
            </a:r>
            <a:endParaRPr lang="da-DK" dirty="0"/>
          </a:p>
          <a:p>
            <a:pPr marL="285750" indent="-285750">
              <a:buFont typeface="Arial" panose="020B0604020202020204" pitchFamily="34" charset="0"/>
              <a:buChar char="•"/>
            </a:pPr>
            <a:r>
              <a:rPr lang="da-DK" dirty="0"/>
              <a:t>3 </a:t>
            </a:r>
            <a:r>
              <a:rPr lang="da-DK" dirty="0" err="1"/>
              <a:t>cloves</a:t>
            </a:r>
            <a:r>
              <a:rPr lang="da-DK" dirty="0"/>
              <a:t> of </a:t>
            </a:r>
            <a:r>
              <a:rPr lang="da-DK" dirty="0" err="1"/>
              <a:t>garlic</a:t>
            </a:r>
            <a:endParaRPr lang="da-DK" dirty="0"/>
          </a:p>
          <a:p>
            <a:pPr marL="285750" indent="-285750">
              <a:buFont typeface="Arial" panose="020B0604020202020204" pitchFamily="34" charset="0"/>
              <a:buChar char="•"/>
            </a:pPr>
            <a:r>
              <a:rPr lang="da-DK" dirty="0"/>
              <a:t>200g. </a:t>
            </a:r>
            <a:r>
              <a:rPr lang="da-DK" dirty="0" err="1"/>
              <a:t>brown</a:t>
            </a:r>
            <a:r>
              <a:rPr lang="da-DK" dirty="0"/>
              <a:t> </a:t>
            </a:r>
            <a:r>
              <a:rPr lang="da-DK" dirty="0" err="1"/>
              <a:t>mushrooms</a:t>
            </a:r>
            <a:endParaRPr lang="da-DK" dirty="0"/>
          </a:p>
          <a:p>
            <a:pPr marL="285750" indent="-285750">
              <a:buFont typeface="Arial" panose="020B0604020202020204" pitchFamily="34" charset="0"/>
              <a:buChar char="•"/>
            </a:pPr>
            <a:r>
              <a:rPr lang="da-DK" dirty="0"/>
              <a:t>240g. </a:t>
            </a:r>
            <a:r>
              <a:rPr lang="da-DK" dirty="0" err="1"/>
              <a:t>cooked</a:t>
            </a:r>
            <a:r>
              <a:rPr lang="da-DK" dirty="0"/>
              <a:t> </a:t>
            </a:r>
            <a:r>
              <a:rPr lang="da-DK" dirty="0" err="1"/>
              <a:t>lentils</a:t>
            </a:r>
            <a:r>
              <a:rPr lang="da-DK" dirty="0"/>
              <a:t>, (</a:t>
            </a:r>
            <a:r>
              <a:rPr lang="da-DK" dirty="0" err="1"/>
              <a:t>equivalent</a:t>
            </a:r>
            <a:r>
              <a:rPr lang="da-DK" dirty="0"/>
              <a:t> to 1 </a:t>
            </a:r>
            <a:r>
              <a:rPr lang="da-DK" dirty="0" err="1"/>
              <a:t>can</a:t>
            </a:r>
            <a:r>
              <a:rPr lang="da-DK" dirty="0"/>
              <a:t>)</a:t>
            </a:r>
          </a:p>
          <a:p>
            <a:pPr marL="285750" indent="-285750">
              <a:buFont typeface="Arial" panose="020B0604020202020204" pitchFamily="34" charset="0"/>
              <a:buChar char="•"/>
            </a:pPr>
            <a:r>
              <a:rPr lang="da-DK" dirty="0"/>
              <a:t>2 </a:t>
            </a:r>
            <a:r>
              <a:rPr lang="da-DK" dirty="0" err="1"/>
              <a:t>tsp</a:t>
            </a:r>
            <a:r>
              <a:rPr lang="da-DK" dirty="0"/>
              <a:t>. </a:t>
            </a:r>
            <a:r>
              <a:rPr lang="da-DK"/>
              <a:t>paprika</a:t>
            </a:r>
            <a:endParaRPr lang="da-DK" dirty="0"/>
          </a:p>
          <a:p>
            <a:pPr marL="285750" indent="-285750">
              <a:buFont typeface="Arial" panose="020B0604020202020204" pitchFamily="34" charset="0"/>
              <a:buChar char="•"/>
            </a:pPr>
            <a:r>
              <a:rPr lang="da-DK" dirty="0"/>
              <a:t>1/2 </a:t>
            </a:r>
            <a:r>
              <a:rPr lang="da-DK" dirty="0" err="1"/>
              <a:t>tsp</a:t>
            </a:r>
            <a:r>
              <a:rPr lang="da-DK" dirty="0"/>
              <a:t>. chili (</a:t>
            </a:r>
            <a:r>
              <a:rPr lang="da-DK" dirty="0" err="1"/>
              <a:t>can</a:t>
            </a:r>
            <a:r>
              <a:rPr lang="da-DK" dirty="0"/>
              <a:t> </a:t>
            </a:r>
            <a:r>
              <a:rPr lang="da-DK" dirty="0" err="1"/>
              <a:t>be</a:t>
            </a:r>
            <a:r>
              <a:rPr lang="da-DK" dirty="0"/>
              <a:t> </a:t>
            </a:r>
            <a:r>
              <a:rPr lang="da-DK" dirty="0" err="1"/>
              <a:t>omitted</a:t>
            </a:r>
            <a:r>
              <a:rPr lang="da-DK" dirty="0"/>
              <a:t>)</a:t>
            </a:r>
          </a:p>
          <a:p>
            <a:pPr marL="285750" indent="-285750">
              <a:buFont typeface="Arial" panose="020B0604020202020204" pitchFamily="34" charset="0"/>
              <a:buChar char="•"/>
            </a:pPr>
            <a:r>
              <a:rPr lang="da-DK" dirty="0"/>
              <a:t>70g. </a:t>
            </a:r>
            <a:r>
              <a:rPr lang="da-DK" dirty="0" err="1"/>
              <a:t>tomato</a:t>
            </a:r>
            <a:r>
              <a:rPr lang="da-DK" dirty="0"/>
              <a:t> </a:t>
            </a:r>
            <a:r>
              <a:rPr lang="da-DK" dirty="0" err="1"/>
              <a:t>paste</a:t>
            </a:r>
            <a:r>
              <a:rPr lang="da-DK" dirty="0"/>
              <a:t>, 2 </a:t>
            </a:r>
            <a:r>
              <a:rPr lang="da-DK" dirty="0" err="1"/>
              <a:t>tbsp</a:t>
            </a:r>
            <a:r>
              <a:rPr lang="da-DK" dirty="0"/>
              <a:t>.</a:t>
            </a:r>
          </a:p>
          <a:p>
            <a:pPr marL="285750" indent="-285750">
              <a:buFont typeface="Arial" panose="020B0604020202020204" pitchFamily="34" charset="0"/>
              <a:buChar char="•"/>
            </a:pPr>
            <a:r>
              <a:rPr lang="da-DK" dirty="0"/>
              <a:t>400 ml. </a:t>
            </a:r>
            <a:r>
              <a:rPr lang="da-DK" dirty="0" err="1"/>
              <a:t>chopped</a:t>
            </a:r>
            <a:r>
              <a:rPr lang="da-DK" dirty="0"/>
              <a:t> </a:t>
            </a:r>
            <a:r>
              <a:rPr lang="da-DK" dirty="0" err="1"/>
              <a:t>tomatoes</a:t>
            </a:r>
            <a:r>
              <a:rPr lang="da-DK" dirty="0"/>
              <a:t>, 2 </a:t>
            </a:r>
            <a:r>
              <a:rPr lang="da-DK" dirty="0" err="1"/>
              <a:t>cans</a:t>
            </a:r>
            <a:endParaRPr lang="da-DK" dirty="0"/>
          </a:p>
          <a:p>
            <a:pPr marL="285750" indent="-285750">
              <a:buFont typeface="Arial" panose="020B0604020202020204" pitchFamily="34" charset="0"/>
              <a:buChar char="•"/>
            </a:pPr>
            <a:r>
              <a:rPr lang="da-DK" dirty="0"/>
              <a:t>1 dl. </a:t>
            </a:r>
            <a:r>
              <a:rPr lang="da-DK" dirty="0" err="1"/>
              <a:t>vegetable</a:t>
            </a:r>
            <a:r>
              <a:rPr lang="da-DK" dirty="0"/>
              <a:t> </a:t>
            </a:r>
            <a:r>
              <a:rPr lang="da-DK" dirty="0" err="1"/>
              <a:t>broth</a:t>
            </a:r>
            <a:endParaRPr lang="da-DK" dirty="0"/>
          </a:p>
          <a:p>
            <a:pPr marL="285750" indent="-285750">
              <a:buFont typeface="Arial" panose="020B0604020202020204" pitchFamily="34" charset="0"/>
              <a:buChar char="•"/>
            </a:pPr>
            <a:r>
              <a:rPr lang="da-DK" dirty="0"/>
              <a:t>Salt and pepper</a:t>
            </a:r>
          </a:p>
          <a:p>
            <a:pPr marL="285750" indent="-285750">
              <a:buFont typeface="Arial" panose="020B0604020202020204" pitchFamily="34" charset="0"/>
              <a:buChar char="•"/>
            </a:pPr>
            <a:r>
              <a:rPr lang="da-DK" dirty="0"/>
              <a:t>Oil for </a:t>
            </a:r>
            <a:r>
              <a:rPr lang="da-DK" dirty="0" err="1"/>
              <a:t>frying</a:t>
            </a:r>
            <a:endParaRPr lang="da-DK" dirty="0"/>
          </a:p>
          <a:p>
            <a:pPr marL="285750" indent="-285750">
              <a:buFont typeface="Arial" panose="020B0604020202020204" pitchFamily="34" charset="0"/>
              <a:buChar char="•"/>
            </a:pPr>
            <a:r>
              <a:rPr lang="da-DK" dirty="0"/>
              <a:t>For </a:t>
            </a:r>
            <a:r>
              <a:rPr lang="da-DK" dirty="0" err="1"/>
              <a:t>serving</a:t>
            </a:r>
            <a:r>
              <a:rPr lang="da-DK" dirty="0"/>
              <a:t>:</a:t>
            </a:r>
          </a:p>
          <a:p>
            <a:pPr marL="285750" indent="-285750">
              <a:buFont typeface="Arial" panose="020B0604020202020204" pitchFamily="34" charset="0"/>
              <a:buChar char="•"/>
            </a:pPr>
            <a:r>
              <a:rPr lang="da-DK" dirty="0"/>
              <a:t>Spaghetti</a:t>
            </a:r>
          </a:p>
        </p:txBody>
      </p:sp>
      <p:sp>
        <p:nvSpPr>
          <p:cNvPr id="4" name="Tekstfelt 3">
            <a:extLst>
              <a:ext uri="{FF2B5EF4-FFF2-40B4-BE49-F238E27FC236}">
                <a16:creationId xmlns:a16="http://schemas.microsoft.com/office/drawing/2014/main" id="{4C385634-B39F-EF3D-AC1B-B10CB3604EB4}"/>
              </a:ext>
            </a:extLst>
          </p:cNvPr>
          <p:cNvSpPr txBox="1"/>
          <p:nvPr/>
        </p:nvSpPr>
        <p:spPr>
          <a:xfrm>
            <a:off x="523875" y="1495939"/>
            <a:ext cx="4814887" cy="4555093"/>
          </a:xfrm>
          <a:prstGeom prst="rect">
            <a:avLst/>
          </a:prstGeom>
          <a:noFill/>
        </p:spPr>
        <p:txBody>
          <a:bodyPr wrap="square" rtlCol="0">
            <a:spAutoFit/>
          </a:bodyPr>
          <a:lstStyle/>
          <a:p>
            <a:r>
              <a:rPr lang="en-US" sz="1600" dirty="0"/>
              <a:t>Pour a little oil into a large pan and add finely chopped onions and garlic.</a:t>
            </a:r>
          </a:p>
          <a:p>
            <a:endParaRPr lang="en-US" sz="1600" dirty="0"/>
          </a:p>
          <a:p>
            <a:r>
              <a:rPr lang="en-US" sz="1600" dirty="0"/>
              <a:t>Rinse and chop the brown mushrooms finely – and pour into the pan. Rinse and pour in the pre-cooked lentils together with cumin, paprika and possibly chili (can be omitted). Simmer for a few minutes. (Here you can also add, for example, finely chopped carrots, eggplant, celery or squash if you want more vegetables in).</a:t>
            </a:r>
          </a:p>
          <a:p>
            <a:endParaRPr lang="en-US" sz="1600" dirty="0"/>
          </a:p>
          <a:p>
            <a:r>
              <a:rPr lang="en-US" sz="1600" dirty="0"/>
              <a:t>Add tomato paste, chopped tomatoes, 1 dl. red wine, vegetable broth and 1 dl. water. Simmer all ingredients well and thoroughly for 15-20 min. on low/medium heat. Stir once in a while, but otherwise let it take care of itself. Season with salt and pepper.</a:t>
            </a:r>
          </a:p>
          <a:p>
            <a:endParaRPr lang="en-US" sz="1600" dirty="0"/>
          </a:p>
          <a:p>
            <a:r>
              <a:rPr lang="en-US" sz="1600" dirty="0"/>
              <a:t>Cook spaghetti and serve together with the finished </a:t>
            </a:r>
            <a:r>
              <a:rPr lang="en-US" sz="1600" dirty="0" err="1"/>
              <a:t>bolognese</a:t>
            </a:r>
            <a:r>
              <a:rPr lang="en-US" sz="1600" dirty="0"/>
              <a:t>, salt, pepper and fresh thyme</a:t>
            </a:r>
            <a:r>
              <a:rPr lang="en-US" dirty="0"/>
              <a:t>.</a:t>
            </a:r>
          </a:p>
        </p:txBody>
      </p:sp>
    </p:spTree>
    <p:extLst>
      <p:ext uri="{BB962C8B-B14F-4D97-AF65-F5344CB8AC3E}">
        <p14:creationId xmlns:p14="http://schemas.microsoft.com/office/powerpoint/2010/main" val="248842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206F7-8A84-2326-91C1-B716540894FF}"/>
              </a:ext>
            </a:extLst>
          </p:cNvPr>
          <p:cNvSpPr>
            <a:spLocks noGrp="1"/>
          </p:cNvSpPr>
          <p:nvPr>
            <p:ph type="title"/>
          </p:nvPr>
        </p:nvSpPr>
        <p:spPr>
          <a:xfrm>
            <a:off x="977192" y="340995"/>
            <a:ext cx="4694945" cy="861060"/>
          </a:xfrm>
        </p:spPr>
        <p:txBody>
          <a:bodyPr>
            <a:normAutofit fontScale="90000"/>
          </a:bodyPr>
          <a:lstStyle/>
          <a:p>
            <a:r>
              <a:rPr lang="en-US" dirty="0">
                <a:latin typeface="Aharoni" panose="02010803020104030203" pitchFamily="2" charset="-79"/>
                <a:cs typeface="Aharoni" panose="02010803020104030203" pitchFamily="2" charset="-79"/>
              </a:rPr>
              <a:t>Red porridge with cream</a:t>
            </a:r>
          </a:p>
        </p:txBody>
      </p:sp>
      <p:sp>
        <p:nvSpPr>
          <p:cNvPr id="4" name="Pladsholder til tekst 3">
            <a:extLst>
              <a:ext uri="{FF2B5EF4-FFF2-40B4-BE49-F238E27FC236}">
                <a16:creationId xmlns:a16="http://schemas.microsoft.com/office/drawing/2014/main" id="{A2FB6B6C-1E63-ABCD-EB18-1910D545FA8E}"/>
              </a:ext>
            </a:extLst>
          </p:cNvPr>
          <p:cNvSpPr>
            <a:spLocks noGrp="1"/>
          </p:cNvSpPr>
          <p:nvPr>
            <p:ph type="body" sz="half" idx="2"/>
          </p:nvPr>
        </p:nvSpPr>
        <p:spPr>
          <a:xfrm>
            <a:off x="7068595" y="2851417"/>
            <a:ext cx="3649663" cy="3726180"/>
          </a:xfrm>
        </p:spPr>
        <p:txBody>
          <a:bodyPr>
            <a:noAutofit/>
          </a:bodyPr>
          <a:lstStyle/>
          <a:p>
            <a:r>
              <a:rPr lang="en-US" dirty="0"/>
              <a:t>30 min : 6-10 portions</a:t>
            </a:r>
          </a:p>
          <a:p>
            <a:r>
              <a:rPr lang="en-US" dirty="0"/>
              <a:t>450 g rhubarb</a:t>
            </a:r>
          </a:p>
          <a:p>
            <a:r>
              <a:rPr lang="en-US" dirty="0"/>
              <a:t>250 g strawberries (frozen)</a:t>
            </a:r>
          </a:p>
          <a:p>
            <a:r>
              <a:rPr lang="en-US" dirty="0"/>
              <a:t>300 g blueberries, blackcurrants, currants, blackberries or raspberries (frozen. I used 100g blueberries and 200g raspberries)</a:t>
            </a:r>
          </a:p>
          <a:p>
            <a:r>
              <a:rPr lang="en-US" dirty="0"/>
              <a:t>200 g of sugar</a:t>
            </a:r>
          </a:p>
          <a:p>
            <a:r>
              <a:rPr lang="en-US" dirty="0"/>
              <a:t>0,5 tsp vanilla powder</a:t>
            </a:r>
          </a:p>
          <a:p>
            <a:r>
              <a:rPr lang="en-US" dirty="0"/>
              <a:t>The zest from 1 lemon + a splash of juice</a:t>
            </a:r>
          </a:p>
          <a:p>
            <a:r>
              <a:rPr lang="en-US" dirty="0"/>
              <a:t>1,5 dl of water</a:t>
            </a:r>
          </a:p>
          <a:p>
            <a:r>
              <a:rPr lang="en-US" dirty="0"/>
              <a:t>1 tablespoon potato flour</a:t>
            </a:r>
          </a:p>
        </p:txBody>
      </p:sp>
      <p:sp>
        <p:nvSpPr>
          <p:cNvPr id="5" name="Tekstfelt 4">
            <a:extLst>
              <a:ext uri="{FF2B5EF4-FFF2-40B4-BE49-F238E27FC236}">
                <a16:creationId xmlns:a16="http://schemas.microsoft.com/office/drawing/2014/main" id="{AFF4C783-ED25-8965-FB9C-FBA132B8E0D9}"/>
              </a:ext>
            </a:extLst>
          </p:cNvPr>
          <p:cNvSpPr txBox="1"/>
          <p:nvPr/>
        </p:nvSpPr>
        <p:spPr>
          <a:xfrm>
            <a:off x="977193" y="1451794"/>
            <a:ext cx="4879685" cy="5632311"/>
          </a:xfrm>
          <a:prstGeom prst="rect">
            <a:avLst/>
          </a:prstGeom>
          <a:noFill/>
        </p:spPr>
        <p:txBody>
          <a:bodyPr wrap="square" rtlCol="0">
            <a:spAutoFit/>
          </a:bodyPr>
          <a:lstStyle/>
          <a:p>
            <a:r>
              <a:rPr lang="en-US" dirty="0"/>
              <a:t>Here's how you do it</a:t>
            </a:r>
          </a:p>
          <a:p>
            <a:endParaRPr lang="en-US" dirty="0"/>
          </a:p>
          <a:p>
            <a:r>
              <a:rPr lang="en-US" dirty="0"/>
              <a:t>Clean the rhubarb and cut them into small pieces of approximately one cm. Place them in a medium saucepan with the frozen berries (wait for delicate berries such as raspberries and blackberries), sugar, vanilla powder, lemon zest and water.</a:t>
            </a:r>
          </a:p>
          <a:p>
            <a:endParaRPr lang="en-US" dirty="0"/>
          </a:p>
          <a:p>
            <a:r>
              <a:rPr lang="en-US" dirty="0"/>
              <a:t>Bring to the boil slowly and then simmer gently for five minutes.</a:t>
            </a:r>
          </a:p>
          <a:p>
            <a:endParaRPr lang="en-US" dirty="0"/>
          </a:p>
          <a:p>
            <a:r>
              <a:rPr lang="en-US" dirty="0"/>
              <a:t>Dissolve the potato flour in a little cold water and then mix into the porridge to smooth it a little.</a:t>
            </a:r>
          </a:p>
          <a:p>
            <a:endParaRPr lang="en-US" dirty="0"/>
          </a:p>
          <a:p>
            <a:r>
              <a:rPr lang="en-US" dirty="0"/>
              <a:t>Finally, fold raspberries and/or blackberries into the porridge and taste with a squeeze of lemon juice and possibly extra sugar. Turn off the heat and let the beets cool down.</a:t>
            </a:r>
          </a:p>
          <a:p>
            <a:endParaRPr lang="en-US" dirty="0"/>
          </a:p>
          <a:p>
            <a:endParaRPr lang="en-US" dirty="0"/>
          </a:p>
        </p:txBody>
      </p:sp>
      <p:pic>
        <p:nvPicPr>
          <p:cNvPr id="6" name="Billede 5">
            <a:extLst>
              <a:ext uri="{FF2B5EF4-FFF2-40B4-BE49-F238E27FC236}">
                <a16:creationId xmlns:a16="http://schemas.microsoft.com/office/drawing/2014/main" id="{635EB9D6-453A-1B2F-3CCE-915C142BECD2}"/>
              </a:ext>
            </a:extLst>
          </p:cNvPr>
          <p:cNvPicPr>
            <a:picLocks noChangeAspect="1"/>
          </p:cNvPicPr>
          <p:nvPr/>
        </p:nvPicPr>
        <p:blipFill>
          <a:blip r:embed="rId2"/>
          <a:stretch>
            <a:fillRect/>
          </a:stretch>
        </p:blipFill>
        <p:spPr>
          <a:xfrm>
            <a:off x="7366289" y="383739"/>
            <a:ext cx="3049299" cy="21802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45552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1854E-4FD0-1700-11E4-3F887BC59C30}"/>
              </a:ext>
            </a:extLst>
          </p:cNvPr>
          <p:cNvSpPr>
            <a:spLocks noGrp="1"/>
          </p:cNvSpPr>
          <p:nvPr>
            <p:ph type="title"/>
          </p:nvPr>
        </p:nvSpPr>
        <p:spPr>
          <a:xfrm>
            <a:off x="1296988" y="485775"/>
            <a:ext cx="2019300" cy="857250"/>
          </a:xfrm>
        </p:spPr>
        <p:txBody>
          <a:bodyPr>
            <a:normAutofit/>
          </a:bodyPr>
          <a:lstStyle/>
          <a:p>
            <a:r>
              <a:rPr lang="da-DK" dirty="0">
                <a:latin typeface="Aharoni" panose="02010803020104030203" pitchFamily="2" charset="-79"/>
                <a:cs typeface="Aharoni" panose="02010803020104030203" pitchFamily="2" charset="-79"/>
              </a:rPr>
              <a:t>Brownies</a:t>
            </a:r>
          </a:p>
        </p:txBody>
      </p:sp>
      <p:sp>
        <p:nvSpPr>
          <p:cNvPr id="3" name="Pladsholder til indhold 2">
            <a:extLst>
              <a:ext uri="{FF2B5EF4-FFF2-40B4-BE49-F238E27FC236}">
                <a16:creationId xmlns:a16="http://schemas.microsoft.com/office/drawing/2014/main" id="{71DC772E-7748-B730-6F97-8638945C5479}"/>
              </a:ext>
            </a:extLst>
          </p:cNvPr>
          <p:cNvSpPr>
            <a:spLocks noGrp="1"/>
          </p:cNvSpPr>
          <p:nvPr>
            <p:ph idx="1"/>
          </p:nvPr>
        </p:nvSpPr>
        <p:spPr>
          <a:xfrm>
            <a:off x="7412037" y="3571875"/>
            <a:ext cx="3208337" cy="3190875"/>
          </a:xfrm>
        </p:spPr>
        <p:txBody>
          <a:bodyPr/>
          <a:lstStyle/>
          <a:p>
            <a:pPr marL="0" indent="0">
              <a:buNone/>
            </a:pPr>
            <a:r>
              <a:rPr lang="en-US" sz="1800" dirty="0"/>
              <a:t>35 min : 10-12 portions</a:t>
            </a:r>
          </a:p>
          <a:p>
            <a:pPr marL="0" indent="0">
              <a:buNone/>
            </a:pPr>
            <a:r>
              <a:rPr lang="en-US" sz="1800" dirty="0"/>
              <a:t>140 g Wheat flour</a:t>
            </a:r>
          </a:p>
          <a:p>
            <a:pPr marL="0" indent="0">
              <a:buNone/>
            </a:pPr>
            <a:r>
              <a:rPr lang="en-US" sz="1800" dirty="0"/>
              <a:t>20 g Cocoa powder</a:t>
            </a:r>
          </a:p>
          <a:p>
            <a:pPr marL="0" indent="0">
              <a:buNone/>
            </a:pPr>
            <a:r>
              <a:rPr lang="en-US" sz="1800" dirty="0"/>
              <a:t>180 g Sugar</a:t>
            </a:r>
          </a:p>
          <a:p>
            <a:pPr marL="0" indent="0">
              <a:buNone/>
            </a:pPr>
            <a:r>
              <a:rPr lang="en-US" sz="1800" dirty="0"/>
              <a:t>80 ml Sunflower oil Or similar.</a:t>
            </a:r>
          </a:p>
          <a:p>
            <a:pPr marL="0" indent="0">
              <a:buNone/>
            </a:pPr>
            <a:r>
              <a:rPr lang="en-US" sz="1800" dirty="0"/>
              <a:t>1 teaspoon vanilla sugar</a:t>
            </a:r>
          </a:p>
          <a:p>
            <a:pPr marL="0" indent="0">
              <a:buNone/>
            </a:pPr>
            <a:r>
              <a:rPr lang="en-US" sz="1800" dirty="0"/>
              <a:t>200 g Vegan chocolate Melted.</a:t>
            </a:r>
          </a:p>
          <a:p>
            <a:pPr marL="0" indent="0">
              <a:buNone/>
            </a:pPr>
            <a:r>
              <a:rPr lang="en-US" sz="1800" dirty="0"/>
              <a:t>240 ml almond milk</a:t>
            </a:r>
          </a:p>
          <a:p>
            <a:endParaRPr lang="da-DK" dirty="0"/>
          </a:p>
        </p:txBody>
      </p:sp>
      <p:sp>
        <p:nvSpPr>
          <p:cNvPr id="4" name="Pladsholder til tekst 3">
            <a:extLst>
              <a:ext uri="{FF2B5EF4-FFF2-40B4-BE49-F238E27FC236}">
                <a16:creationId xmlns:a16="http://schemas.microsoft.com/office/drawing/2014/main" id="{78B4596E-BA29-2B8F-95B5-4BDD929463FC}"/>
              </a:ext>
            </a:extLst>
          </p:cNvPr>
          <p:cNvSpPr>
            <a:spLocks noGrp="1"/>
          </p:cNvSpPr>
          <p:nvPr>
            <p:ph type="body" sz="half" idx="2"/>
          </p:nvPr>
        </p:nvSpPr>
        <p:spPr>
          <a:xfrm>
            <a:off x="1296988" y="1866899"/>
            <a:ext cx="4799012" cy="4895851"/>
          </a:xfrm>
        </p:spPr>
        <p:txBody>
          <a:bodyPr>
            <a:normAutofit/>
          </a:bodyPr>
          <a:lstStyle/>
          <a:p>
            <a:r>
              <a:rPr lang="en-US" sz="1800" dirty="0"/>
              <a:t>Here’s how you do it</a:t>
            </a:r>
          </a:p>
          <a:p>
            <a:r>
              <a:rPr lang="en-US" sz="1800" dirty="0"/>
              <a:t>Preheat the oven to 180 degrees, conventional oven - and prepare a dish (approx. 20 cm) with baking paper or grease.</a:t>
            </a:r>
          </a:p>
          <a:p>
            <a:r>
              <a:rPr lang="en-US" sz="1800" dirty="0"/>
              <a:t>In a standing bowl, mix the dry ingredients, wheat flour, cocoa powder, sugar and vanilla sugar. Mix it together.</a:t>
            </a:r>
          </a:p>
          <a:p>
            <a:r>
              <a:rPr lang="en-US" sz="1800" dirty="0"/>
              <a:t>Next, add sunflower oil, melted chocolate and almond milk. Mix it all together well until you get a smooth dough.</a:t>
            </a:r>
          </a:p>
          <a:p>
            <a:r>
              <a:rPr lang="en-US" sz="1800" dirty="0"/>
              <a:t>Pour the batter into the dish and bake for 25-30 minutes. Feel free to check continuously, using a knife or a wooden skewer.</a:t>
            </a:r>
          </a:p>
          <a:p>
            <a:r>
              <a:rPr lang="en-US" sz="1800" dirty="0"/>
              <a:t>Let your brownies cool or eat right away.</a:t>
            </a:r>
            <a:endParaRPr lang="da-DK" sz="1800" dirty="0"/>
          </a:p>
        </p:txBody>
      </p:sp>
      <p:pic>
        <p:nvPicPr>
          <p:cNvPr id="5" name="Billede 4">
            <a:extLst>
              <a:ext uri="{FF2B5EF4-FFF2-40B4-BE49-F238E27FC236}">
                <a16:creationId xmlns:a16="http://schemas.microsoft.com/office/drawing/2014/main" id="{D3F8DD3B-F2FB-2188-FC6D-F930D45A75CB}"/>
              </a:ext>
            </a:extLst>
          </p:cNvPr>
          <p:cNvPicPr>
            <a:picLocks noChangeAspect="1"/>
          </p:cNvPicPr>
          <p:nvPr/>
        </p:nvPicPr>
        <p:blipFill>
          <a:blip r:embed="rId2"/>
          <a:stretch>
            <a:fillRect/>
          </a:stretch>
        </p:blipFill>
        <p:spPr>
          <a:xfrm>
            <a:off x="7569996" y="485775"/>
            <a:ext cx="2611436" cy="26114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9871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A2C090-646B-B03E-8C6B-98990C687B11}"/>
              </a:ext>
            </a:extLst>
          </p:cNvPr>
          <p:cNvSpPr>
            <a:spLocks noGrp="1"/>
          </p:cNvSpPr>
          <p:nvPr>
            <p:ph type="title"/>
          </p:nvPr>
        </p:nvSpPr>
        <p:spPr>
          <a:xfrm>
            <a:off x="104451" y="619124"/>
            <a:ext cx="8443912" cy="1095374"/>
          </a:xfrm>
        </p:spPr>
        <p:txBody>
          <a:bodyPr>
            <a:normAutofit/>
          </a:bodyPr>
          <a:lstStyle/>
          <a:p>
            <a:r>
              <a:rPr lang="en-US" dirty="0">
                <a:latin typeface="Aharoni" panose="02010803020104030203" pitchFamily="2" charset="-79"/>
                <a:cs typeface="Aharoni" panose="02010803020104030203" pitchFamily="2" charset="-79"/>
              </a:rPr>
              <a:t>Tartlets with mushrooms and asparagus</a:t>
            </a:r>
            <a:br>
              <a:rPr lang="en-US" dirty="0"/>
            </a:br>
            <a:endParaRPr lang="da-DK" dirty="0"/>
          </a:p>
        </p:txBody>
      </p:sp>
      <p:sp>
        <p:nvSpPr>
          <p:cNvPr id="3" name="Pladsholder til indhold 2">
            <a:extLst>
              <a:ext uri="{FF2B5EF4-FFF2-40B4-BE49-F238E27FC236}">
                <a16:creationId xmlns:a16="http://schemas.microsoft.com/office/drawing/2014/main" id="{091FF041-FD27-B11E-139A-D49D3F7099E3}"/>
              </a:ext>
            </a:extLst>
          </p:cNvPr>
          <p:cNvSpPr>
            <a:spLocks noGrp="1"/>
          </p:cNvSpPr>
          <p:nvPr>
            <p:ph idx="1"/>
          </p:nvPr>
        </p:nvSpPr>
        <p:spPr>
          <a:xfrm>
            <a:off x="104451" y="1881188"/>
            <a:ext cx="5183979" cy="5762624"/>
          </a:xfrm>
        </p:spPr>
        <p:txBody>
          <a:bodyPr>
            <a:noAutofit/>
          </a:bodyPr>
          <a:lstStyle/>
          <a:p>
            <a:pPr marL="0" indent="0">
              <a:buNone/>
            </a:pPr>
            <a:r>
              <a:rPr lang="en-US" sz="1400" dirty="0"/>
              <a:t>Chop mushrooms and onions into small cubes. Pour a little oil on a pan and fry the onions. Add the mushrooms and fry for a few minutes. Cut green asparagus into smaller pieces and fry in the pan for the last 2-3 minutes. Turn off the pan and save for later.</a:t>
            </a:r>
          </a:p>
          <a:p>
            <a:pPr marL="0" indent="0">
              <a:buNone/>
            </a:pPr>
            <a:endParaRPr lang="en-US" sz="1400" dirty="0"/>
          </a:p>
          <a:p>
            <a:pPr marL="0" indent="0">
              <a:buNone/>
            </a:pPr>
            <a:r>
              <a:rPr lang="en-US" sz="1400" dirty="0"/>
              <a:t>Turn on the oven at 200°C.</a:t>
            </a:r>
          </a:p>
          <a:p>
            <a:pPr marL="0" indent="0">
              <a:buNone/>
            </a:pPr>
            <a:r>
              <a:rPr lang="en-US" sz="1400" dirty="0"/>
              <a:t>Tart filling: Add vegetable butter to a pan. When it has melted, add flour. Quickly whip together into a dough ball with a whisk. Stir in the milk and keep stirring over medium heat. Put 1 vegetable broth in the pot together with 1 dl. water. Sprinkle with freshly ground pepper. Let it boil together while stirring. It will take a few minutes. If the sauce becomes too thick, you can add a little extra water.</a:t>
            </a:r>
          </a:p>
          <a:p>
            <a:pPr marL="0" indent="0">
              <a:buNone/>
            </a:pPr>
            <a:r>
              <a:rPr lang="en-US" sz="1400" dirty="0"/>
              <a:t>Drain the water from the white asparagus and cut them into bite-sized pieces. Pour them into the sauce together with peas, fried onions, mushrooms and green asparagus. Save any a little to decorate with.</a:t>
            </a:r>
          </a:p>
          <a:p>
            <a:pPr marL="0" indent="0">
              <a:buNone/>
            </a:pPr>
            <a:r>
              <a:rPr lang="en-US" sz="1400" dirty="0"/>
              <a:t>Put the tartlet bases on a wire rack and heat them in the oven for 2-3 minutes. Pour the filling into the hot, crispy tartlets.</a:t>
            </a:r>
          </a:p>
          <a:p>
            <a:pPr marL="0" indent="0">
              <a:buNone/>
            </a:pPr>
            <a:r>
              <a:rPr lang="en-US" sz="1400" dirty="0"/>
              <a:t>Garnish with asparagus and mushrooms - and sprinkle with salt and pepper.</a:t>
            </a:r>
            <a:endParaRPr lang="da-DK" sz="1400" dirty="0"/>
          </a:p>
        </p:txBody>
      </p:sp>
      <p:sp>
        <p:nvSpPr>
          <p:cNvPr id="4" name="Pladsholder til tekst 3">
            <a:extLst>
              <a:ext uri="{FF2B5EF4-FFF2-40B4-BE49-F238E27FC236}">
                <a16:creationId xmlns:a16="http://schemas.microsoft.com/office/drawing/2014/main" id="{6B5FE151-1995-32CB-EB66-06B4F234650C}"/>
              </a:ext>
            </a:extLst>
          </p:cNvPr>
          <p:cNvSpPr>
            <a:spLocks noGrp="1"/>
          </p:cNvSpPr>
          <p:nvPr>
            <p:ph type="body" sz="half" idx="2"/>
          </p:nvPr>
        </p:nvSpPr>
        <p:spPr>
          <a:xfrm>
            <a:off x="5288428" y="1966912"/>
            <a:ext cx="3764754" cy="4657725"/>
          </a:xfrm>
        </p:spPr>
        <p:txBody>
          <a:bodyPr>
            <a:normAutofit lnSpcReduction="10000"/>
          </a:bodyPr>
          <a:lstStyle/>
          <a:p>
            <a:r>
              <a:rPr lang="en-US" dirty="0"/>
              <a:t>20 min : 8-10 portions </a:t>
            </a:r>
          </a:p>
          <a:p>
            <a:r>
              <a:rPr lang="en-US" dirty="0"/>
              <a:t>Tart bottoms</a:t>
            </a:r>
          </a:p>
          <a:p>
            <a:r>
              <a:rPr lang="en-US" dirty="0"/>
              <a:t>2 tbsp. Vegetable butter</a:t>
            </a:r>
          </a:p>
          <a:p>
            <a:r>
              <a:rPr lang="en-US" dirty="0"/>
              <a:t>2 tbsp. Flour</a:t>
            </a:r>
          </a:p>
          <a:p>
            <a:r>
              <a:rPr lang="en-US" dirty="0"/>
              <a:t>4 dl. Plant milk (oat, soy or almond milk)</a:t>
            </a:r>
          </a:p>
          <a:p>
            <a:r>
              <a:rPr lang="en-US" dirty="0"/>
              <a:t>1 DL. Vegetable broth</a:t>
            </a:r>
          </a:p>
          <a:p>
            <a:r>
              <a:rPr lang="en-US" dirty="0"/>
              <a:t>Freshly ground pepper</a:t>
            </a:r>
          </a:p>
          <a:p>
            <a:r>
              <a:rPr lang="en-US" dirty="0"/>
              <a:t>Tart filling:</a:t>
            </a:r>
          </a:p>
          <a:p>
            <a:r>
              <a:rPr lang="en-US" dirty="0"/>
              <a:t>200g. Mushrooms</a:t>
            </a:r>
          </a:p>
          <a:p>
            <a:r>
              <a:rPr lang="en-US" dirty="0"/>
              <a:t>0,5 onion</a:t>
            </a:r>
          </a:p>
          <a:p>
            <a:r>
              <a:rPr lang="en-US" dirty="0"/>
              <a:t>150g. Green Asparagus</a:t>
            </a:r>
          </a:p>
          <a:p>
            <a:r>
              <a:rPr lang="en-US" dirty="0"/>
              <a:t>200g. White Asparagus, possibly from glass</a:t>
            </a:r>
          </a:p>
          <a:p>
            <a:r>
              <a:rPr lang="en-US" dirty="0"/>
              <a:t>100g. Peas, thawed</a:t>
            </a:r>
          </a:p>
          <a:p>
            <a:r>
              <a:rPr lang="en-US" dirty="0"/>
              <a:t>Oil for frying</a:t>
            </a:r>
          </a:p>
          <a:p>
            <a:endParaRPr lang="en-US" dirty="0"/>
          </a:p>
        </p:txBody>
      </p:sp>
      <p:pic>
        <p:nvPicPr>
          <p:cNvPr id="5" name="Billede 4">
            <a:extLst>
              <a:ext uri="{FF2B5EF4-FFF2-40B4-BE49-F238E27FC236}">
                <a16:creationId xmlns:a16="http://schemas.microsoft.com/office/drawing/2014/main" id="{A8A99AB8-E667-577E-657C-11A6A1F4B5B9}"/>
              </a:ext>
            </a:extLst>
          </p:cNvPr>
          <p:cNvPicPr>
            <a:picLocks noChangeAspect="1"/>
          </p:cNvPicPr>
          <p:nvPr/>
        </p:nvPicPr>
        <p:blipFill>
          <a:blip r:embed="rId2"/>
          <a:stretch>
            <a:fillRect/>
          </a:stretch>
        </p:blipFill>
        <p:spPr>
          <a:xfrm>
            <a:off x="8807377" y="619124"/>
            <a:ext cx="2648225" cy="3224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078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CFC05FCE-CAF0-1F85-AEEF-F29376ACF51B}"/>
              </a:ext>
            </a:extLst>
          </p:cNvPr>
          <p:cNvSpPr>
            <a:spLocks noGrp="1"/>
          </p:cNvSpPr>
          <p:nvPr>
            <p:ph type="body" sz="half" idx="2"/>
          </p:nvPr>
        </p:nvSpPr>
        <p:spPr>
          <a:xfrm>
            <a:off x="839788" y="1760537"/>
            <a:ext cx="4189412" cy="4311650"/>
          </a:xfrm>
        </p:spPr>
        <p:txBody>
          <a:bodyPr>
            <a:normAutofit/>
          </a:bodyPr>
          <a:lstStyle/>
          <a:p>
            <a:r>
              <a:rPr lang="da-DK" dirty="0"/>
              <a:t>1 </a:t>
            </a:r>
            <a:r>
              <a:rPr lang="da-DK" dirty="0" err="1"/>
              <a:t>onion</a:t>
            </a:r>
            <a:r>
              <a:rPr lang="da-DK" dirty="0"/>
              <a:t>, </a:t>
            </a:r>
            <a:r>
              <a:rPr lang="da-DK" dirty="0" err="1"/>
              <a:t>finely</a:t>
            </a:r>
            <a:r>
              <a:rPr lang="da-DK" dirty="0"/>
              <a:t> </a:t>
            </a:r>
            <a:r>
              <a:rPr lang="da-DK" dirty="0" err="1"/>
              <a:t>chopped</a:t>
            </a:r>
            <a:endParaRPr lang="da-DK" dirty="0"/>
          </a:p>
          <a:p>
            <a:r>
              <a:rPr lang="da-DK" dirty="0"/>
              <a:t>1 </a:t>
            </a:r>
            <a:r>
              <a:rPr lang="da-DK" dirty="0" err="1"/>
              <a:t>clove</a:t>
            </a:r>
            <a:r>
              <a:rPr lang="da-DK" dirty="0"/>
              <a:t> of </a:t>
            </a:r>
            <a:r>
              <a:rPr lang="da-DK" dirty="0" err="1"/>
              <a:t>garlic</a:t>
            </a:r>
            <a:r>
              <a:rPr lang="da-DK" dirty="0"/>
              <a:t>, </a:t>
            </a:r>
            <a:r>
              <a:rPr lang="da-DK" dirty="0" err="1"/>
              <a:t>finely</a:t>
            </a:r>
            <a:r>
              <a:rPr lang="da-DK" dirty="0"/>
              <a:t> </a:t>
            </a:r>
            <a:r>
              <a:rPr lang="da-DK" dirty="0" err="1"/>
              <a:t>chopped</a:t>
            </a:r>
            <a:endParaRPr lang="da-DK" dirty="0"/>
          </a:p>
          <a:p>
            <a:r>
              <a:rPr lang="da-DK" dirty="0"/>
              <a:t>400 g risotto </a:t>
            </a:r>
            <a:r>
              <a:rPr lang="da-DK" dirty="0" err="1"/>
              <a:t>rice</a:t>
            </a:r>
            <a:endParaRPr lang="da-DK" dirty="0"/>
          </a:p>
          <a:p>
            <a:r>
              <a:rPr lang="da-DK" dirty="0"/>
              <a:t>300 g champignons</a:t>
            </a:r>
          </a:p>
          <a:p>
            <a:r>
              <a:rPr lang="da-DK" dirty="0"/>
              <a:t>1 liter of </a:t>
            </a:r>
            <a:r>
              <a:rPr lang="da-DK" dirty="0" err="1"/>
              <a:t>vegetable</a:t>
            </a:r>
            <a:r>
              <a:rPr lang="da-DK" dirty="0"/>
              <a:t> </a:t>
            </a:r>
            <a:r>
              <a:rPr lang="da-DK" dirty="0" err="1"/>
              <a:t>broth</a:t>
            </a:r>
            <a:endParaRPr lang="da-DK" dirty="0"/>
          </a:p>
          <a:p>
            <a:r>
              <a:rPr lang="da-DK" dirty="0"/>
              <a:t>50 g Parmesan, </a:t>
            </a:r>
            <a:r>
              <a:rPr lang="da-DK" dirty="0" err="1"/>
              <a:t>freshly</a:t>
            </a:r>
            <a:r>
              <a:rPr lang="da-DK" dirty="0"/>
              <a:t> </a:t>
            </a:r>
            <a:r>
              <a:rPr lang="da-DK" dirty="0" err="1"/>
              <a:t>grated</a:t>
            </a:r>
            <a:endParaRPr lang="da-DK" dirty="0"/>
          </a:p>
          <a:p>
            <a:r>
              <a:rPr lang="da-DK" dirty="0"/>
              <a:t>2 </a:t>
            </a:r>
            <a:r>
              <a:rPr lang="da-DK" dirty="0" err="1"/>
              <a:t>tbsp</a:t>
            </a:r>
            <a:r>
              <a:rPr lang="da-DK" dirty="0"/>
              <a:t> </a:t>
            </a:r>
            <a:r>
              <a:rPr lang="da-DK" dirty="0" err="1"/>
              <a:t>olive</a:t>
            </a:r>
            <a:r>
              <a:rPr lang="da-DK" dirty="0"/>
              <a:t> </a:t>
            </a:r>
            <a:r>
              <a:rPr lang="da-DK" dirty="0" err="1"/>
              <a:t>oil</a:t>
            </a:r>
            <a:endParaRPr lang="da-DK" dirty="0"/>
          </a:p>
          <a:p>
            <a:r>
              <a:rPr lang="da-DK" dirty="0"/>
              <a:t>salt</a:t>
            </a:r>
          </a:p>
          <a:p>
            <a:r>
              <a:rPr lang="da-DK" dirty="0" err="1"/>
              <a:t>black</a:t>
            </a:r>
            <a:r>
              <a:rPr lang="da-DK" dirty="0"/>
              <a:t> pepper, </a:t>
            </a:r>
            <a:r>
              <a:rPr lang="da-DK" dirty="0" err="1"/>
              <a:t>freshly</a:t>
            </a:r>
            <a:r>
              <a:rPr lang="da-DK" dirty="0"/>
              <a:t> ground</a:t>
            </a:r>
          </a:p>
          <a:p>
            <a:r>
              <a:rPr lang="da-DK" dirty="0"/>
              <a:t>For </a:t>
            </a:r>
            <a:r>
              <a:rPr lang="da-DK" dirty="0" err="1"/>
              <a:t>serving</a:t>
            </a:r>
            <a:endParaRPr lang="da-DK" dirty="0"/>
          </a:p>
          <a:p>
            <a:r>
              <a:rPr lang="da-DK" dirty="0"/>
              <a:t>50 g Parmesan, </a:t>
            </a:r>
            <a:r>
              <a:rPr lang="da-DK" dirty="0" err="1"/>
              <a:t>freshly</a:t>
            </a:r>
            <a:r>
              <a:rPr lang="da-DK" dirty="0"/>
              <a:t> </a:t>
            </a:r>
            <a:r>
              <a:rPr lang="da-DK" dirty="0" err="1"/>
              <a:t>grated</a:t>
            </a:r>
            <a:endParaRPr lang="da-DK" dirty="0"/>
          </a:p>
          <a:p>
            <a:r>
              <a:rPr lang="da-DK" dirty="0"/>
              <a:t>1 </a:t>
            </a:r>
            <a:r>
              <a:rPr lang="da-DK" dirty="0" err="1"/>
              <a:t>handful</a:t>
            </a:r>
            <a:r>
              <a:rPr lang="da-DK" dirty="0"/>
              <a:t> of </a:t>
            </a:r>
            <a:r>
              <a:rPr lang="da-DK" dirty="0" err="1"/>
              <a:t>broadleaf</a:t>
            </a:r>
            <a:r>
              <a:rPr lang="da-DK" dirty="0"/>
              <a:t> </a:t>
            </a:r>
            <a:r>
              <a:rPr lang="da-DK" dirty="0" err="1"/>
              <a:t>parsley</a:t>
            </a:r>
            <a:r>
              <a:rPr lang="da-DK" dirty="0"/>
              <a:t>, </a:t>
            </a:r>
            <a:r>
              <a:rPr lang="da-DK" dirty="0" err="1"/>
              <a:t>freshly</a:t>
            </a:r>
            <a:r>
              <a:rPr lang="da-DK" dirty="0"/>
              <a:t> </a:t>
            </a:r>
            <a:r>
              <a:rPr lang="da-DK" dirty="0" err="1"/>
              <a:t>chopped</a:t>
            </a:r>
            <a:endParaRPr lang="da-DK" dirty="0"/>
          </a:p>
        </p:txBody>
      </p:sp>
      <p:sp>
        <p:nvSpPr>
          <p:cNvPr id="5" name="Tekstfelt 4">
            <a:extLst>
              <a:ext uri="{FF2B5EF4-FFF2-40B4-BE49-F238E27FC236}">
                <a16:creationId xmlns:a16="http://schemas.microsoft.com/office/drawing/2014/main" id="{A8D9A19F-1ACD-191E-38BF-551DB11BE959}"/>
              </a:ext>
            </a:extLst>
          </p:cNvPr>
          <p:cNvSpPr txBox="1"/>
          <p:nvPr/>
        </p:nvSpPr>
        <p:spPr>
          <a:xfrm>
            <a:off x="839788" y="785813"/>
            <a:ext cx="2860675" cy="830997"/>
          </a:xfrm>
          <a:prstGeom prst="rect">
            <a:avLst/>
          </a:prstGeom>
          <a:noFill/>
        </p:spPr>
        <p:txBody>
          <a:bodyPr wrap="square" rtlCol="0">
            <a:spAutoFit/>
          </a:bodyPr>
          <a:lstStyle/>
          <a:p>
            <a:r>
              <a:rPr lang="da-DK" sz="4800" dirty="0">
                <a:latin typeface="Aharoni" panose="02010803020104030203" pitchFamily="2" charset="-79"/>
                <a:cs typeface="Aharoni" panose="02010803020104030203" pitchFamily="2" charset="-79"/>
              </a:rPr>
              <a:t>Risotto</a:t>
            </a:r>
          </a:p>
        </p:txBody>
      </p:sp>
      <p:sp>
        <p:nvSpPr>
          <p:cNvPr id="6" name="Tekstfelt 5">
            <a:extLst>
              <a:ext uri="{FF2B5EF4-FFF2-40B4-BE49-F238E27FC236}">
                <a16:creationId xmlns:a16="http://schemas.microsoft.com/office/drawing/2014/main" id="{EC4B3784-A94E-D811-66AB-AC9F00C4E21E}"/>
              </a:ext>
            </a:extLst>
          </p:cNvPr>
          <p:cNvSpPr txBox="1"/>
          <p:nvPr/>
        </p:nvSpPr>
        <p:spPr>
          <a:xfrm>
            <a:off x="5000068" y="1616810"/>
            <a:ext cx="3491471" cy="4801314"/>
          </a:xfrm>
          <a:prstGeom prst="rect">
            <a:avLst/>
          </a:prstGeom>
          <a:noFill/>
        </p:spPr>
        <p:txBody>
          <a:bodyPr wrap="square" rtlCol="0">
            <a:spAutoFit/>
          </a:bodyPr>
          <a:lstStyle/>
          <a:p>
            <a:r>
              <a:rPr lang="en-US" dirty="0" err="1"/>
              <a:t>Saute</a:t>
            </a:r>
            <a:r>
              <a:rPr lang="en-US" dirty="0"/>
              <a:t> the onion and garlic in a pan with oil until the onions are clear and soft. Add rice and stir well. Pour 1 dl of vegetable broth into the pan and stir until the rice has absorbed the moisture. Add more vegetable broth a little at a time until all the moisture is used and the rice is tender.</a:t>
            </a:r>
          </a:p>
          <a:p>
            <a:r>
              <a:rPr lang="en-US" dirty="0"/>
              <a:t>Toast the champignons in a very hot pan with butter for 2 minutes and then stir them in the pan with risotto along with freshly grated Parmesan. Season with salt and freshly ground pepper.</a:t>
            </a:r>
          </a:p>
          <a:p>
            <a:r>
              <a:rPr lang="en-US" dirty="0"/>
              <a:t>Serve with grated Parmesan and parsley.</a:t>
            </a:r>
          </a:p>
        </p:txBody>
      </p:sp>
      <p:pic>
        <p:nvPicPr>
          <p:cNvPr id="7" name="Billede 6">
            <a:extLst>
              <a:ext uri="{FF2B5EF4-FFF2-40B4-BE49-F238E27FC236}">
                <a16:creationId xmlns:a16="http://schemas.microsoft.com/office/drawing/2014/main" id="{FE4995B6-4264-AD04-63AC-4DDBAB117AC9}"/>
              </a:ext>
            </a:extLst>
          </p:cNvPr>
          <p:cNvPicPr>
            <a:picLocks noChangeAspect="1"/>
          </p:cNvPicPr>
          <p:nvPr/>
        </p:nvPicPr>
        <p:blipFill>
          <a:blip r:embed="rId2"/>
          <a:stretch>
            <a:fillRect/>
          </a:stretch>
        </p:blipFill>
        <p:spPr>
          <a:xfrm>
            <a:off x="9065096" y="588467"/>
            <a:ext cx="2287116" cy="3429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052207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2731</TotalTime>
  <Words>1446</Words>
  <Application>Microsoft Office PowerPoint</Application>
  <PresentationFormat>Widescreen</PresentationFormat>
  <Paragraphs>139</Paragraphs>
  <Slides>8</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8</vt:i4>
      </vt:variant>
    </vt:vector>
  </HeadingPairs>
  <TitlesOfParts>
    <vt:vector size="13" baseType="lpstr">
      <vt:lpstr>Aharoni</vt:lpstr>
      <vt:lpstr>Arial</vt:lpstr>
      <vt:lpstr>Calibri</vt:lpstr>
      <vt:lpstr>Calibri Light</vt:lpstr>
      <vt:lpstr>Office-tema</vt:lpstr>
      <vt:lpstr>PowerPoint-præsentation</vt:lpstr>
      <vt:lpstr>Hokkaido pumpkin soup</vt:lpstr>
      <vt:lpstr>VEGETARIAN CURRY WITH CAULIFLOWER,  POTATOES AND CHICKPEAS</vt:lpstr>
      <vt:lpstr>Vegan Bolognese</vt:lpstr>
      <vt:lpstr>Red porridge with cream</vt:lpstr>
      <vt:lpstr>Brownies</vt:lpstr>
      <vt:lpstr>Tartlets with mushrooms and asparagus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Hokkaido pumpkin soup</dc:title>
  <dc:creator>9A Mejse Søndergaard Arboe ThyholmSkole</dc:creator>
  <cp:lastModifiedBy>Tina Grøntoft Sørensen ThyholmSkole</cp:lastModifiedBy>
  <cp:revision>4</cp:revision>
  <cp:lastPrinted>2022-09-28T13:18:04Z</cp:lastPrinted>
  <dcterms:created xsi:type="dcterms:W3CDTF">2022-09-26T08:51:20Z</dcterms:created>
  <dcterms:modified xsi:type="dcterms:W3CDTF">2023-04-22T09:00:42Z</dcterms:modified>
</cp:coreProperties>
</file>