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59377de3c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59377de3c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59377de3c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59377de3c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59377de3c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59377de3c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59377de3c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59377de3c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59377de3c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59377de3c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59377de3c1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59377de3c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59377de3c1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59377de3c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59377de3c1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59377de3c1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Sustainable tourism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 b="10200" l="19677" r="20313" t="52528"/>
          <a:stretch/>
        </p:blipFill>
        <p:spPr>
          <a:xfrm>
            <a:off x="201575" y="1677823"/>
            <a:ext cx="8520600" cy="29766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536350" y="453850"/>
            <a:ext cx="818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FF00"/>
                </a:solidFill>
                <a:highlight>
                  <a:schemeClr val="dk1"/>
                </a:highlight>
              </a:rPr>
              <a:t>Do you believe in the concept of sustainable tourism?</a:t>
            </a:r>
            <a:endParaRPr>
              <a:solidFill>
                <a:srgbClr val="00FF00"/>
              </a:solidFill>
              <a:highlight>
                <a:schemeClr val="dk1"/>
              </a:highlight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1512800" y="1842850"/>
            <a:ext cx="184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Very much</a:t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4167050" y="2131675"/>
            <a:ext cx="152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Not at all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4">
            <a:alphaModFix/>
          </a:blip>
          <a:srcRect b="8844" l="19691" r="19998" t="49805"/>
          <a:stretch/>
        </p:blipFill>
        <p:spPr>
          <a:xfrm>
            <a:off x="142513" y="1327750"/>
            <a:ext cx="8858981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371325" y="385075"/>
            <a:ext cx="846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FF00"/>
                </a:solidFill>
                <a:highlight>
                  <a:schemeClr val="dk1"/>
                </a:highlight>
              </a:rPr>
              <a:t>Do you think the protection of local heritage and tourism can go together?</a:t>
            </a:r>
            <a:endParaRPr>
              <a:solidFill>
                <a:srgbClr val="00FF00"/>
              </a:solidFill>
              <a:highlight>
                <a:schemeClr val="dk1"/>
              </a:highlight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440075" y="4125800"/>
            <a:ext cx="159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Strongly agree</a:t>
            </a:r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6491250" y="4125800"/>
            <a:ext cx="234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               Strongly disagree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288800" y="233800"/>
            <a:ext cx="8774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>
                <a:solidFill>
                  <a:srgbClr val="00FF00"/>
                </a:solidFill>
                <a:highlight>
                  <a:schemeClr val="dk1"/>
                </a:highlight>
              </a:rPr>
              <a:t>3. Do you believe the community would benefit from developing a sustainable tourism framework? </a:t>
            </a:r>
            <a:endParaRPr sz="1700">
              <a:solidFill>
                <a:srgbClr val="00FF00"/>
              </a:solidFill>
              <a:highlight>
                <a:schemeClr val="dk1"/>
              </a:highlight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4">
            <a:alphaModFix/>
          </a:blip>
          <a:srcRect b="7486" l="19400" r="20887" t="52879"/>
          <a:stretch/>
        </p:blipFill>
        <p:spPr>
          <a:xfrm>
            <a:off x="311700" y="1299175"/>
            <a:ext cx="8520600" cy="318149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783900" y="3908075"/>
            <a:ext cx="187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Strongly agree</a:t>
            </a: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6848825" y="3908075"/>
            <a:ext cx="180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    Strongly disagree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 rotWithShape="1">
          <a:blip r:embed="rId4">
            <a:alphaModFix/>
          </a:blip>
          <a:srcRect b="23796" l="32185" r="22844" t="48127"/>
          <a:stretch/>
        </p:blipFill>
        <p:spPr>
          <a:xfrm>
            <a:off x="2078547" y="1077825"/>
            <a:ext cx="4986902" cy="17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/>
        </p:nvSpPr>
        <p:spPr>
          <a:xfrm>
            <a:off x="536350" y="467600"/>
            <a:ext cx="7962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700">
                <a:solidFill>
                  <a:srgbClr val="00FF00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 Have you ever stayed in a form of accommodation with 'green' accreditation?</a:t>
            </a:r>
            <a:endParaRPr sz="1900">
              <a:solidFill>
                <a:srgbClr val="00FF00"/>
              </a:solidFill>
              <a:highlight>
                <a:schemeClr val="dk1"/>
              </a:highlight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536350" y="3080600"/>
            <a:ext cx="78252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300">
                <a:solidFill>
                  <a:srgbClr val="202124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nl" sz="2300">
                <a:solidFill>
                  <a:srgbClr val="00FF00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nl" sz="2300">
                <a:solidFill>
                  <a:srgbClr val="00FF00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f you said "yes" in question 4, please, specify your answer.</a:t>
            </a:r>
            <a:endParaRPr sz="2500">
              <a:solidFill>
                <a:srgbClr val="00FF00"/>
              </a:solidFill>
              <a:highlight>
                <a:srgbClr val="000000"/>
              </a:highlight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 rotWithShape="1">
          <a:blip r:embed="rId5">
            <a:alphaModFix/>
          </a:blip>
          <a:srcRect b="29431" l="19088" r="20601" t="45701"/>
          <a:stretch/>
        </p:blipFill>
        <p:spPr>
          <a:xfrm>
            <a:off x="1573830" y="3726975"/>
            <a:ext cx="6107794" cy="141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48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 rotWithShape="1">
          <a:blip r:embed="rId4">
            <a:alphaModFix/>
          </a:blip>
          <a:srcRect b="8330" l="19528" r="33243" t="39796"/>
          <a:stretch/>
        </p:blipFill>
        <p:spPr>
          <a:xfrm>
            <a:off x="1204725" y="1017737"/>
            <a:ext cx="6734549" cy="416087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/>
        </p:nvSpPr>
        <p:spPr>
          <a:xfrm>
            <a:off x="797650" y="398825"/>
            <a:ext cx="7701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solidFill>
                  <a:srgbClr val="00FF00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 During your last trip, what was your main mode of transport?</a:t>
            </a:r>
            <a:endParaRPr sz="2300">
              <a:solidFill>
                <a:srgbClr val="00FF00"/>
              </a:solidFill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 rotWithShape="1">
          <a:blip r:embed="rId4">
            <a:alphaModFix/>
          </a:blip>
          <a:srcRect b="19787" l="20758" r="21786" t="45453"/>
          <a:stretch/>
        </p:blipFill>
        <p:spPr>
          <a:xfrm>
            <a:off x="71175" y="1328975"/>
            <a:ext cx="9001651" cy="306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 rotWithShape="1">
          <a:blip r:embed="rId4">
            <a:alphaModFix/>
          </a:blip>
          <a:srcRect b="11172" l="21808" r="25854" t="55616"/>
          <a:stretch/>
        </p:blipFill>
        <p:spPr>
          <a:xfrm>
            <a:off x="1044780" y="219480"/>
            <a:ext cx="6861950" cy="2449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 rotWithShape="1">
          <a:blip r:embed="rId5">
            <a:alphaModFix/>
          </a:blip>
          <a:srcRect b="9133" l="65851" r="21364" t="61988"/>
          <a:stretch/>
        </p:blipFill>
        <p:spPr>
          <a:xfrm>
            <a:off x="1044775" y="2668825"/>
            <a:ext cx="1927694" cy="2449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 rotWithShape="1">
          <a:blip r:embed="rId4">
            <a:alphaModFix/>
          </a:blip>
          <a:srcRect b="17649" l="21207" r="25399" t="48660"/>
          <a:stretch/>
        </p:blipFill>
        <p:spPr>
          <a:xfrm>
            <a:off x="607425" y="1217200"/>
            <a:ext cx="7884902" cy="279857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/>
          <p:nvPr/>
        </p:nvSpPr>
        <p:spPr>
          <a:xfrm>
            <a:off x="1058950" y="385075"/>
            <a:ext cx="723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